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313" r:id="rId11"/>
    <p:sldId id="314" r:id="rId12"/>
    <p:sldId id="318"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308" r:id="rId27"/>
    <p:sldId id="309" r:id="rId28"/>
    <p:sldId id="310" r:id="rId29"/>
    <p:sldId id="311" r:id="rId30"/>
    <p:sldId id="278" r:id="rId31"/>
    <p:sldId id="279" r:id="rId32"/>
    <p:sldId id="312"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306" r:id="rId53"/>
    <p:sldId id="316" r:id="rId54"/>
    <p:sldId id="317" r:id="rId55"/>
    <p:sldId id="299" r:id="rId56"/>
    <p:sldId id="300" r:id="rId57"/>
    <p:sldId id="301" r:id="rId58"/>
    <p:sldId id="302" r:id="rId59"/>
    <p:sldId id="303" r:id="rId60"/>
    <p:sldId id="304" r:id="rId61"/>
    <p:sldId id="315" r:id="rId62"/>
    <p:sldId id="307" r:id="rId63"/>
  </p:sldIdLst>
  <p:sldSz cx="9144000" cy="5143500" type="screen16x9"/>
  <p:notesSz cx="6858000" cy="9144000"/>
  <p:embeddedFontLst>
    <p:embeddedFont>
      <p:font typeface="Times" panose="02020603050405020304" pitchFamily="18" charset="0"/>
      <p:regular r:id="rId65"/>
      <p:bold r:id="rId66"/>
      <p:italic r:id="rId67"/>
      <p:boldItalic r:id="rId68"/>
    </p:embeddedFont>
    <p:embeddedFont>
      <p:font typeface="Calibri" panose="020F0502020204030204" pitchFamily="34" charset="0"/>
      <p:regular r:id="rId69"/>
      <p:bold r:id="rId70"/>
      <p:italic r:id="rId71"/>
      <p:boldItalic r:id="rId72"/>
    </p:embeddedFont>
    <p:embeddedFont>
      <p:font typeface="Bebas Neue" panose="020B0604020202020204" charset="0"/>
      <p:regular r:id="rId73"/>
    </p:embeddedFont>
    <p:embeddedFont>
      <p:font typeface="Oswald" panose="020B0604020202020204" charset="0"/>
      <p:regular r:id="rId74"/>
      <p:bold r:id="rId75"/>
    </p:embeddedFont>
    <p:embeddedFont>
      <p:font typeface="Lexend Medium" panose="020B0604020202020204" charset="0"/>
      <p:regular r:id="rId76"/>
      <p:bold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598">
          <p15:clr>
            <a:srgbClr val="747775"/>
          </p15:clr>
        </p15:guide>
        <p15:guide id="2" pos="2867">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j5RnBFdS5kplppeDv0cvvspP3cR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429391-3A16-4838-B31A-E4B780D684E5}" v="26" dt="2025-08-23T13:18:03.619"/>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snapToGrid="0">
      <p:cViewPr varScale="1">
        <p:scale>
          <a:sx n="92" d="100"/>
          <a:sy n="92" d="100"/>
        </p:scale>
        <p:origin x="-762" y="-90"/>
      </p:cViewPr>
      <p:guideLst>
        <p:guide orient="horz" pos="1598"/>
        <p:guide pos="28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6" Type="http://schemas.openxmlformats.org/officeDocument/2006/relationships/font" Target="fonts/font12.fntdata"/><Relationship Id="rId8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font" Target="fonts/font10.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nilde Martins" userId="c98ea01b9f1917af" providerId="LiveId" clId="{D1429391-3A16-4838-B31A-E4B780D684E5}"/>
    <pc:docChg chg="undo custSel addSld delSld modSld sldOrd">
      <pc:chgData name="Hernilde Martins" userId="c98ea01b9f1917af" providerId="LiveId" clId="{D1429391-3A16-4838-B31A-E4B780D684E5}" dt="2025-08-23T14:02:22.253" v="913" actId="1076"/>
      <pc:docMkLst>
        <pc:docMk/>
      </pc:docMkLst>
      <pc:sldChg chg="addSp delSp modSp mod">
        <pc:chgData name="Hernilde Martins" userId="c98ea01b9f1917af" providerId="LiveId" clId="{D1429391-3A16-4838-B31A-E4B780D684E5}" dt="2025-08-15T11:46:34.076" v="27" actId="1076"/>
        <pc:sldMkLst>
          <pc:docMk/>
          <pc:sldMk cId="0" sldId="257"/>
        </pc:sldMkLst>
        <pc:spChg chg="mod">
          <ac:chgData name="Hernilde Martins" userId="c98ea01b9f1917af" providerId="LiveId" clId="{D1429391-3A16-4838-B31A-E4B780D684E5}" dt="2025-08-15T11:46:34.076" v="27" actId="1076"/>
          <ac:spMkLst>
            <pc:docMk/>
            <pc:sldMk cId="0" sldId="257"/>
            <ac:spMk id="78" creationId="{00000000-0000-0000-0000-000000000000}"/>
          </ac:spMkLst>
        </pc:spChg>
        <pc:picChg chg="add mod">
          <ac:chgData name="Hernilde Martins" userId="c98ea01b9f1917af" providerId="LiveId" clId="{D1429391-3A16-4838-B31A-E4B780D684E5}" dt="2025-08-15T11:46:18.839" v="8" actId="14100"/>
          <ac:picMkLst>
            <pc:docMk/>
            <pc:sldMk cId="0" sldId="257"/>
            <ac:picMk id="2" creationId="{712BDEF5-28D2-84BC-0B43-E73E65CA1FB3}"/>
          </ac:picMkLst>
        </pc:picChg>
      </pc:sldChg>
      <pc:sldChg chg="modSp mod">
        <pc:chgData name="Hernilde Martins" userId="c98ea01b9f1917af" providerId="LiveId" clId="{D1429391-3A16-4838-B31A-E4B780D684E5}" dt="2025-08-18T12:02:50.667" v="437" actId="20577"/>
        <pc:sldMkLst>
          <pc:docMk/>
          <pc:sldMk cId="0" sldId="258"/>
        </pc:sldMkLst>
        <pc:spChg chg="mod">
          <ac:chgData name="Hernilde Martins" userId="c98ea01b9f1917af" providerId="LiveId" clId="{D1429391-3A16-4838-B31A-E4B780D684E5}" dt="2025-08-18T12:02:50.667" v="437" actId="20577"/>
          <ac:spMkLst>
            <pc:docMk/>
            <pc:sldMk cId="0" sldId="258"/>
            <ac:spMk id="85" creationId="{00000000-0000-0000-0000-000000000000}"/>
          </ac:spMkLst>
        </pc:spChg>
      </pc:sldChg>
      <pc:sldChg chg="addSp delSp modSp mod">
        <pc:chgData name="Hernilde Martins" userId="c98ea01b9f1917af" providerId="LiveId" clId="{D1429391-3A16-4838-B31A-E4B780D684E5}" dt="2025-08-18T12:21:33.158" v="532" actId="313"/>
        <pc:sldMkLst>
          <pc:docMk/>
          <pc:sldMk cId="0" sldId="261"/>
        </pc:sldMkLst>
        <pc:spChg chg="add mod">
          <ac:chgData name="Hernilde Martins" userId="c98ea01b9f1917af" providerId="LiveId" clId="{D1429391-3A16-4838-B31A-E4B780D684E5}" dt="2025-08-18T12:21:33.158" v="532" actId="313"/>
          <ac:spMkLst>
            <pc:docMk/>
            <pc:sldMk cId="0" sldId="261"/>
            <ac:spMk id="6" creationId="{A6E78ED0-143D-73E5-C81A-3B940118EEDB}"/>
          </ac:spMkLst>
        </pc:spChg>
      </pc:sldChg>
      <pc:sldChg chg="modSp mod">
        <pc:chgData name="Hernilde Martins" userId="c98ea01b9f1917af" providerId="LiveId" clId="{D1429391-3A16-4838-B31A-E4B780D684E5}" dt="2025-08-18T12:23:29.353" v="547" actId="20577"/>
        <pc:sldMkLst>
          <pc:docMk/>
          <pc:sldMk cId="0" sldId="262"/>
        </pc:sldMkLst>
        <pc:spChg chg="mod">
          <ac:chgData name="Hernilde Martins" userId="c98ea01b9f1917af" providerId="LiveId" clId="{D1429391-3A16-4838-B31A-E4B780D684E5}" dt="2025-08-18T12:23:29.353" v="547" actId="20577"/>
          <ac:spMkLst>
            <pc:docMk/>
            <pc:sldMk cId="0" sldId="262"/>
            <ac:spMk id="112" creationId="{00000000-0000-0000-0000-000000000000}"/>
          </ac:spMkLst>
        </pc:spChg>
      </pc:sldChg>
      <pc:sldChg chg="modSp mod">
        <pc:chgData name="Hernilde Martins" userId="c98ea01b9f1917af" providerId="LiveId" clId="{D1429391-3A16-4838-B31A-E4B780D684E5}" dt="2025-08-18T12:26:10.437" v="574" actId="313"/>
        <pc:sldMkLst>
          <pc:docMk/>
          <pc:sldMk cId="0" sldId="263"/>
        </pc:sldMkLst>
        <pc:spChg chg="mod">
          <ac:chgData name="Hernilde Martins" userId="c98ea01b9f1917af" providerId="LiveId" clId="{D1429391-3A16-4838-B31A-E4B780D684E5}" dt="2025-08-18T12:26:10.437" v="574" actId="313"/>
          <ac:spMkLst>
            <pc:docMk/>
            <pc:sldMk cId="0" sldId="263"/>
            <ac:spMk id="117" creationId="{00000000-0000-0000-0000-000000000000}"/>
          </ac:spMkLst>
        </pc:spChg>
      </pc:sldChg>
      <pc:sldChg chg="addSp delSp modSp mod">
        <pc:chgData name="Hernilde Martins" userId="c98ea01b9f1917af" providerId="LiveId" clId="{D1429391-3A16-4838-B31A-E4B780D684E5}" dt="2025-08-18T12:27:53.038" v="591" actId="313"/>
        <pc:sldMkLst>
          <pc:docMk/>
          <pc:sldMk cId="0" sldId="264"/>
        </pc:sldMkLst>
        <pc:spChg chg="add mod">
          <ac:chgData name="Hernilde Martins" userId="c98ea01b9f1917af" providerId="LiveId" clId="{D1429391-3A16-4838-B31A-E4B780D684E5}" dt="2025-08-18T12:27:53.038" v="591" actId="313"/>
          <ac:spMkLst>
            <pc:docMk/>
            <pc:sldMk cId="0" sldId="264"/>
            <ac:spMk id="3" creationId="{E346DE4B-2DA7-3910-4211-2B093033FD9B}"/>
          </ac:spMkLst>
        </pc:spChg>
      </pc:sldChg>
      <pc:sldChg chg="modSp mod">
        <pc:chgData name="Hernilde Martins" userId="c98ea01b9f1917af" providerId="LiveId" clId="{D1429391-3A16-4838-B31A-E4B780D684E5}" dt="2025-08-21T13:45:14.327" v="706" actId="20577"/>
        <pc:sldMkLst>
          <pc:docMk/>
          <pc:sldMk cId="0" sldId="267"/>
        </pc:sldMkLst>
        <pc:spChg chg="mod">
          <ac:chgData name="Hernilde Martins" userId="c98ea01b9f1917af" providerId="LiveId" clId="{D1429391-3A16-4838-B31A-E4B780D684E5}" dt="2025-08-21T13:45:14.327" v="706" actId="20577"/>
          <ac:spMkLst>
            <pc:docMk/>
            <pc:sldMk cId="0" sldId="267"/>
            <ac:spMk id="142" creationId="{00000000-0000-0000-0000-000000000000}"/>
          </ac:spMkLst>
        </pc:spChg>
      </pc:sldChg>
      <pc:sldChg chg="ord">
        <pc:chgData name="Hernilde Martins" userId="c98ea01b9f1917af" providerId="LiveId" clId="{D1429391-3A16-4838-B31A-E4B780D684E5}" dt="2025-08-23T12:15:30.117" v="708"/>
        <pc:sldMkLst>
          <pc:docMk/>
          <pc:sldMk cId="0" sldId="268"/>
        </pc:sldMkLst>
      </pc:sldChg>
      <pc:sldChg chg="modSp mod">
        <pc:chgData name="Hernilde Martins" userId="c98ea01b9f1917af" providerId="LiveId" clId="{D1429391-3A16-4838-B31A-E4B780D684E5}" dt="2025-08-15T12:19:34.274" v="109" actId="20577"/>
        <pc:sldMkLst>
          <pc:docMk/>
          <pc:sldMk cId="0" sldId="269"/>
        </pc:sldMkLst>
        <pc:spChg chg="mod">
          <ac:chgData name="Hernilde Martins" userId="c98ea01b9f1917af" providerId="LiveId" clId="{D1429391-3A16-4838-B31A-E4B780D684E5}" dt="2025-08-15T12:19:34.274" v="109" actId="20577"/>
          <ac:spMkLst>
            <pc:docMk/>
            <pc:sldMk cId="0" sldId="269"/>
            <ac:spMk id="161" creationId="{00000000-0000-0000-0000-000000000000}"/>
          </ac:spMkLst>
        </pc:spChg>
        <pc:spChg chg="mod">
          <ac:chgData name="Hernilde Martins" userId="c98ea01b9f1917af" providerId="LiveId" clId="{D1429391-3A16-4838-B31A-E4B780D684E5}" dt="2025-08-15T12:17:07.418" v="99" actId="20577"/>
          <ac:spMkLst>
            <pc:docMk/>
            <pc:sldMk cId="0" sldId="269"/>
            <ac:spMk id="163" creationId="{00000000-0000-0000-0000-000000000000}"/>
          </ac:spMkLst>
        </pc:spChg>
        <pc:spChg chg="mod">
          <ac:chgData name="Hernilde Martins" userId="c98ea01b9f1917af" providerId="LiveId" clId="{D1429391-3A16-4838-B31A-E4B780D684E5}" dt="2025-08-15T12:15:10.272" v="90" actId="20577"/>
          <ac:spMkLst>
            <pc:docMk/>
            <pc:sldMk cId="0" sldId="269"/>
            <ac:spMk id="165" creationId="{00000000-0000-0000-0000-000000000000}"/>
          </ac:spMkLst>
        </pc:spChg>
      </pc:sldChg>
      <pc:sldChg chg="modSp mod">
        <pc:chgData name="Hernilde Martins" userId="c98ea01b9f1917af" providerId="LiveId" clId="{D1429391-3A16-4838-B31A-E4B780D684E5}" dt="2025-08-18T11:45:36.373" v="411" actId="20577"/>
        <pc:sldMkLst>
          <pc:docMk/>
          <pc:sldMk cId="0" sldId="278"/>
        </pc:sldMkLst>
        <pc:spChg chg="mod">
          <ac:chgData name="Hernilde Martins" userId="c98ea01b9f1917af" providerId="LiveId" clId="{D1429391-3A16-4838-B31A-E4B780D684E5}" dt="2025-08-18T11:44:11.291" v="397" actId="1076"/>
          <ac:spMkLst>
            <pc:docMk/>
            <pc:sldMk cId="0" sldId="278"/>
            <ac:spMk id="248" creationId="{00000000-0000-0000-0000-000000000000}"/>
          </ac:spMkLst>
        </pc:spChg>
        <pc:spChg chg="mod">
          <ac:chgData name="Hernilde Martins" userId="c98ea01b9f1917af" providerId="LiveId" clId="{D1429391-3A16-4838-B31A-E4B780D684E5}" dt="2025-08-18T11:45:36.373" v="411" actId="20577"/>
          <ac:spMkLst>
            <pc:docMk/>
            <pc:sldMk cId="0" sldId="278"/>
            <ac:spMk id="254" creationId="{00000000-0000-0000-0000-000000000000}"/>
          </ac:spMkLst>
        </pc:spChg>
      </pc:sldChg>
      <pc:sldChg chg="ord">
        <pc:chgData name="Hernilde Martins" userId="c98ea01b9f1917af" providerId="LiveId" clId="{D1429391-3A16-4838-B31A-E4B780D684E5}" dt="2025-08-18T11:46:03.102" v="414" actId="20578"/>
        <pc:sldMkLst>
          <pc:docMk/>
          <pc:sldMk cId="0" sldId="285"/>
        </pc:sldMkLst>
      </pc:sldChg>
      <pc:sldChg chg="modSp mod">
        <pc:chgData name="Hernilde Martins" userId="c98ea01b9f1917af" providerId="LiveId" clId="{D1429391-3A16-4838-B31A-E4B780D684E5}" dt="2025-08-18T11:48:02.017" v="415" actId="1076"/>
        <pc:sldMkLst>
          <pc:docMk/>
          <pc:sldMk cId="0" sldId="293"/>
        </pc:sldMkLst>
        <pc:spChg chg="mod">
          <ac:chgData name="Hernilde Martins" userId="c98ea01b9f1917af" providerId="LiveId" clId="{D1429391-3A16-4838-B31A-E4B780D684E5}" dt="2025-08-15T11:46:15.659" v="2" actId="27636"/>
          <ac:spMkLst>
            <pc:docMk/>
            <pc:sldMk cId="0" sldId="293"/>
            <ac:spMk id="386" creationId="{00000000-0000-0000-0000-000000000000}"/>
          </ac:spMkLst>
        </pc:spChg>
        <pc:spChg chg="mod">
          <ac:chgData name="Hernilde Martins" userId="c98ea01b9f1917af" providerId="LiveId" clId="{D1429391-3A16-4838-B31A-E4B780D684E5}" dt="2025-08-18T11:48:02.017" v="415" actId="1076"/>
          <ac:spMkLst>
            <pc:docMk/>
            <pc:sldMk cId="0" sldId="293"/>
            <ac:spMk id="391" creationId="{00000000-0000-0000-0000-000000000000}"/>
          </ac:spMkLst>
        </pc:spChg>
      </pc:sldChg>
      <pc:sldChg chg="modSp mod">
        <pc:chgData name="Hernilde Martins" userId="c98ea01b9f1917af" providerId="LiveId" clId="{D1429391-3A16-4838-B31A-E4B780D684E5}" dt="2025-08-15T11:46:15.686" v="3" actId="27636"/>
        <pc:sldMkLst>
          <pc:docMk/>
          <pc:sldMk cId="0" sldId="294"/>
        </pc:sldMkLst>
        <pc:spChg chg="mod">
          <ac:chgData name="Hernilde Martins" userId="c98ea01b9f1917af" providerId="LiveId" clId="{D1429391-3A16-4838-B31A-E4B780D684E5}" dt="2025-08-15T11:46:15.686" v="3" actId="27636"/>
          <ac:spMkLst>
            <pc:docMk/>
            <pc:sldMk cId="0" sldId="294"/>
            <ac:spMk id="403" creationId="{00000000-0000-0000-0000-000000000000}"/>
          </ac:spMkLst>
        </pc:spChg>
      </pc:sldChg>
      <pc:sldChg chg="modSp mod">
        <pc:chgData name="Hernilde Martins" userId="c98ea01b9f1917af" providerId="LiveId" clId="{D1429391-3A16-4838-B31A-E4B780D684E5}" dt="2025-08-15T11:46:15.699" v="4" actId="27636"/>
        <pc:sldMkLst>
          <pc:docMk/>
          <pc:sldMk cId="0" sldId="295"/>
        </pc:sldMkLst>
        <pc:spChg chg="mod">
          <ac:chgData name="Hernilde Martins" userId="c98ea01b9f1917af" providerId="LiveId" clId="{D1429391-3A16-4838-B31A-E4B780D684E5}" dt="2025-08-15T11:46:15.699" v="4" actId="27636"/>
          <ac:spMkLst>
            <pc:docMk/>
            <pc:sldMk cId="0" sldId="295"/>
            <ac:spMk id="410" creationId="{00000000-0000-0000-0000-000000000000}"/>
          </ac:spMkLst>
        </pc:spChg>
      </pc:sldChg>
      <pc:sldChg chg="modSp mod">
        <pc:chgData name="Hernilde Martins" userId="c98ea01b9f1917af" providerId="LiveId" clId="{D1429391-3A16-4838-B31A-E4B780D684E5}" dt="2025-08-15T11:46:15.706" v="5" actId="27636"/>
        <pc:sldMkLst>
          <pc:docMk/>
          <pc:sldMk cId="0" sldId="296"/>
        </pc:sldMkLst>
        <pc:spChg chg="mod">
          <ac:chgData name="Hernilde Martins" userId="c98ea01b9f1917af" providerId="LiveId" clId="{D1429391-3A16-4838-B31A-E4B780D684E5}" dt="2025-08-15T11:46:15.706" v="5" actId="27636"/>
          <ac:spMkLst>
            <pc:docMk/>
            <pc:sldMk cId="0" sldId="296"/>
            <ac:spMk id="421" creationId="{00000000-0000-0000-0000-000000000000}"/>
          </ac:spMkLst>
        </pc:spChg>
      </pc:sldChg>
      <pc:sldChg chg="modSp mod">
        <pc:chgData name="Hernilde Martins" userId="c98ea01b9f1917af" providerId="LiveId" clId="{D1429391-3A16-4838-B31A-E4B780D684E5}" dt="2025-08-15T11:46:15.714" v="6" actId="27636"/>
        <pc:sldMkLst>
          <pc:docMk/>
          <pc:sldMk cId="0" sldId="297"/>
        </pc:sldMkLst>
        <pc:spChg chg="mod">
          <ac:chgData name="Hernilde Martins" userId="c98ea01b9f1917af" providerId="LiveId" clId="{D1429391-3A16-4838-B31A-E4B780D684E5}" dt="2025-08-15T11:46:15.714" v="6" actId="27636"/>
          <ac:spMkLst>
            <pc:docMk/>
            <pc:sldMk cId="0" sldId="297"/>
            <ac:spMk id="432" creationId="{00000000-0000-0000-0000-000000000000}"/>
          </ac:spMkLst>
        </pc:spChg>
      </pc:sldChg>
      <pc:sldChg chg="modSp mod">
        <pc:chgData name="Hernilde Martins" userId="c98ea01b9f1917af" providerId="LiveId" clId="{D1429391-3A16-4838-B31A-E4B780D684E5}" dt="2025-08-15T11:46:15.721" v="7" actId="27636"/>
        <pc:sldMkLst>
          <pc:docMk/>
          <pc:sldMk cId="0" sldId="298"/>
        </pc:sldMkLst>
        <pc:spChg chg="mod">
          <ac:chgData name="Hernilde Martins" userId="c98ea01b9f1917af" providerId="LiveId" clId="{D1429391-3A16-4838-B31A-E4B780D684E5}" dt="2025-08-15T11:46:15.721" v="7" actId="27636"/>
          <ac:spMkLst>
            <pc:docMk/>
            <pc:sldMk cId="0" sldId="298"/>
            <ac:spMk id="443" creationId="{00000000-0000-0000-0000-000000000000}"/>
          </ac:spMkLst>
        </pc:spChg>
      </pc:sldChg>
      <pc:sldChg chg="addSp delSp modSp mod">
        <pc:chgData name="Hernilde Martins" userId="c98ea01b9f1917af" providerId="LiveId" clId="{D1429391-3A16-4838-B31A-E4B780D684E5}" dt="2025-08-18T12:00:55.016" v="424" actId="1076"/>
        <pc:sldMkLst>
          <pc:docMk/>
          <pc:sldMk cId="0" sldId="302"/>
        </pc:sldMkLst>
        <pc:picChg chg="add mod">
          <ac:chgData name="Hernilde Martins" userId="c98ea01b9f1917af" providerId="LiveId" clId="{D1429391-3A16-4838-B31A-E4B780D684E5}" dt="2025-08-18T12:00:55.016" v="424" actId="1076"/>
          <ac:picMkLst>
            <pc:docMk/>
            <pc:sldMk cId="0" sldId="302"/>
            <ac:picMk id="1026" creationId="{DA1CD99C-818D-5EB5-7A28-FC800B0FE3DF}"/>
          </ac:picMkLst>
        </pc:picChg>
      </pc:sldChg>
      <pc:sldChg chg="addSp delSp modSp mod">
        <pc:chgData name="Hernilde Martins" userId="c98ea01b9f1917af" providerId="LiveId" clId="{D1429391-3A16-4838-B31A-E4B780D684E5}" dt="2025-08-23T13:18:16.628" v="778" actId="1076"/>
        <pc:sldMkLst>
          <pc:docMk/>
          <pc:sldMk cId="0" sldId="304"/>
        </pc:sldMkLst>
        <pc:spChg chg="del">
          <ac:chgData name="Hernilde Martins" userId="c98ea01b9f1917af" providerId="LiveId" clId="{D1429391-3A16-4838-B31A-E4B780D684E5}" dt="2025-08-23T13:16:54.585" v="769" actId="478"/>
          <ac:spMkLst>
            <pc:docMk/>
            <pc:sldMk cId="0" sldId="304"/>
            <ac:spMk id="495" creationId="{00000000-0000-0000-0000-000000000000}"/>
          </ac:spMkLst>
        </pc:spChg>
        <pc:spChg chg="del">
          <ac:chgData name="Hernilde Martins" userId="c98ea01b9f1917af" providerId="LiveId" clId="{D1429391-3A16-4838-B31A-E4B780D684E5}" dt="2025-08-23T13:17:02.171" v="770" actId="478"/>
          <ac:spMkLst>
            <pc:docMk/>
            <pc:sldMk cId="0" sldId="304"/>
            <ac:spMk id="496" creationId="{00000000-0000-0000-0000-000000000000}"/>
          </ac:spMkLst>
        </pc:spChg>
        <pc:spChg chg="mod">
          <ac:chgData name="Hernilde Martins" userId="c98ea01b9f1917af" providerId="LiveId" clId="{D1429391-3A16-4838-B31A-E4B780D684E5}" dt="2025-08-18T12:01:51.359" v="425" actId="20577"/>
          <ac:spMkLst>
            <pc:docMk/>
            <pc:sldMk cId="0" sldId="304"/>
            <ac:spMk id="497" creationId="{00000000-0000-0000-0000-000000000000}"/>
          </ac:spMkLst>
        </pc:spChg>
        <pc:picChg chg="add mod">
          <ac:chgData name="Hernilde Martins" userId="c98ea01b9f1917af" providerId="LiveId" clId="{D1429391-3A16-4838-B31A-E4B780D684E5}" dt="2025-08-23T13:18:16.628" v="778" actId="1076"/>
          <ac:picMkLst>
            <pc:docMk/>
            <pc:sldMk cId="0" sldId="304"/>
            <ac:picMk id="3" creationId="{F56E2A12-6D0A-5F91-FE39-C3072AE0A48A}"/>
          </ac:picMkLst>
        </pc:picChg>
        <pc:picChg chg="del">
          <ac:chgData name="Hernilde Martins" userId="c98ea01b9f1917af" providerId="LiveId" clId="{D1429391-3A16-4838-B31A-E4B780D684E5}" dt="2025-08-23T13:17:08.127" v="771" actId="478"/>
          <ac:picMkLst>
            <pc:docMk/>
            <pc:sldMk cId="0" sldId="304"/>
            <ac:picMk id="494" creationId="{00000000-0000-0000-0000-000000000000}"/>
          </ac:picMkLst>
        </pc:picChg>
      </pc:sldChg>
      <pc:sldChg chg="del">
        <pc:chgData name="Hernilde Martins" userId="c98ea01b9f1917af" providerId="LiveId" clId="{D1429391-3A16-4838-B31A-E4B780D684E5}" dt="2025-08-18T12:02:00.513" v="426" actId="47"/>
        <pc:sldMkLst>
          <pc:docMk/>
          <pc:sldMk cId="0" sldId="305"/>
        </pc:sldMkLst>
      </pc:sldChg>
      <pc:sldChg chg="addSp delSp modSp add del mod ord">
        <pc:chgData name="Hernilde Martins" userId="c98ea01b9f1917af" providerId="LiveId" clId="{D1429391-3A16-4838-B31A-E4B780D684E5}" dt="2025-08-23T13:19:01.901" v="780"/>
        <pc:sldMkLst>
          <pc:docMk/>
          <pc:sldMk cId="0" sldId="306"/>
        </pc:sldMkLst>
        <pc:spChg chg="add mod">
          <ac:chgData name="Hernilde Martins" userId="c98ea01b9f1917af" providerId="LiveId" clId="{D1429391-3A16-4838-B31A-E4B780D684E5}" dt="2025-08-23T12:50:05.083" v="728" actId="255"/>
          <ac:spMkLst>
            <pc:docMk/>
            <pc:sldMk cId="0" sldId="306"/>
            <ac:spMk id="3" creationId="{97CB8DBA-967E-1C5A-C96D-459A9B06E4EC}"/>
          </ac:spMkLst>
        </pc:spChg>
        <pc:spChg chg="add mod">
          <ac:chgData name="Hernilde Martins" userId="c98ea01b9f1917af" providerId="LiveId" clId="{D1429391-3A16-4838-B31A-E4B780D684E5}" dt="2025-08-23T12:50:23.451" v="731" actId="2710"/>
          <ac:spMkLst>
            <pc:docMk/>
            <pc:sldMk cId="0" sldId="306"/>
            <ac:spMk id="5" creationId="{40736365-62F1-B3D4-1F51-4F427BA6426D}"/>
          </ac:spMkLst>
        </pc:spChg>
        <pc:spChg chg="del mod">
          <ac:chgData name="Hernilde Martins" userId="c98ea01b9f1917af" providerId="LiveId" clId="{D1429391-3A16-4838-B31A-E4B780D684E5}" dt="2025-08-23T12:48:52.150" v="716"/>
          <ac:spMkLst>
            <pc:docMk/>
            <pc:sldMk cId="0" sldId="306"/>
            <ac:spMk id="507" creationId="{00000000-0000-0000-0000-000000000000}"/>
          </ac:spMkLst>
        </pc:spChg>
        <pc:picChg chg="del">
          <ac:chgData name="Hernilde Martins" userId="c98ea01b9f1917af" providerId="LiveId" clId="{D1429391-3A16-4838-B31A-E4B780D684E5}" dt="2025-08-23T12:48:59.222" v="718" actId="478"/>
          <ac:picMkLst>
            <pc:docMk/>
            <pc:sldMk cId="0" sldId="306"/>
            <ac:picMk id="508" creationId="{00000000-0000-0000-0000-000000000000}"/>
          </ac:picMkLst>
        </pc:picChg>
        <pc:picChg chg="del">
          <ac:chgData name="Hernilde Martins" userId="c98ea01b9f1917af" providerId="LiveId" clId="{D1429391-3A16-4838-B31A-E4B780D684E5}" dt="2025-08-23T12:48:54.440" v="717" actId="478"/>
          <ac:picMkLst>
            <pc:docMk/>
            <pc:sldMk cId="0" sldId="306"/>
            <ac:picMk id="509" creationId="{00000000-0000-0000-0000-000000000000}"/>
          </ac:picMkLst>
        </pc:picChg>
        <pc:picChg chg="del">
          <ac:chgData name="Hernilde Martins" userId="c98ea01b9f1917af" providerId="LiveId" clId="{D1429391-3A16-4838-B31A-E4B780D684E5}" dt="2025-08-23T12:49:02.475" v="720" actId="478"/>
          <ac:picMkLst>
            <pc:docMk/>
            <pc:sldMk cId="0" sldId="306"/>
            <ac:picMk id="510" creationId="{00000000-0000-0000-0000-000000000000}"/>
          </ac:picMkLst>
        </pc:picChg>
        <pc:picChg chg="del">
          <ac:chgData name="Hernilde Martins" userId="c98ea01b9f1917af" providerId="LiveId" clId="{D1429391-3A16-4838-B31A-E4B780D684E5}" dt="2025-08-23T12:49:04.466" v="721" actId="478"/>
          <ac:picMkLst>
            <pc:docMk/>
            <pc:sldMk cId="0" sldId="306"/>
            <ac:picMk id="511" creationId="{00000000-0000-0000-0000-000000000000}"/>
          </ac:picMkLst>
        </pc:picChg>
        <pc:picChg chg="del">
          <ac:chgData name="Hernilde Martins" userId="c98ea01b9f1917af" providerId="LiveId" clId="{D1429391-3A16-4838-B31A-E4B780D684E5}" dt="2025-08-23T12:49:00.950" v="719" actId="478"/>
          <ac:picMkLst>
            <pc:docMk/>
            <pc:sldMk cId="0" sldId="306"/>
            <ac:picMk id="512" creationId="{00000000-0000-0000-0000-000000000000}"/>
          </ac:picMkLst>
        </pc:picChg>
      </pc:sldChg>
      <pc:sldChg chg="addSp delSp modSp add del mod">
        <pc:chgData name="Hernilde Martins" userId="c98ea01b9f1917af" providerId="LiveId" clId="{D1429391-3A16-4838-B31A-E4B780D684E5}" dt="2025-08-15T12:44:06.323" v="142" actId="47"/>
        <pc:sldMkLst>
          <pc:docMk/>
          <pc:sldMk cId="137950869" sldId="308"/>
        </pc:sldMkLst>
      </pc:sldChg>
      <pc:sldChg chg="add del setBg">
        <pc:chgData name="Hernilde Martins" userId="c98ea01b9f1917af" providerId="LiveId" clId="{D1429391-3A16-4838-B31A-E4B780D684E5}" dt="2025-08-15T11:59:40.010" v="42"/>
        <pc:sldMkLst>
          <pc:docMk/>
          <pc:sldMk cId="875970060" sldId="308"/>
        </pc:sldMkLst>
      </pc:sldChg>
      <pc:sldChg chg="addSp delSp modSp add del mod">
        <pc:chgData name="Hernilde Martins" userId="c98ea01b9f1917af" providerId="LiveId" clId="{D1429391-3A16-4838-B31A-E4B780D684E5}" dt="2025-08-15T12:08:03.113" v="86" actId="47"/>
        <pc:sldMkLst>
          <pc:docMk/>
          <pc:sldMk cId="1160119652" sldId="308"/>
        </pc:sldMkLst>
      </pc:sldChg>
      <pc:sldChg chg="addSp delSp modSp add mod">
        <pc:chgData name="Hernilde Martins" userId="c98ea01b9f1917af" providerId="LiveId" clId="{D1429391-3A16-4838-B31A-E4B780D684E5}" dt="2025-08-15T12:59:41.463" v="274" actId="2711"/>
        <pc:sldMkLst>
          <pc:docMk/>
          <pc:sldMk cId="2759345320" sldId="308"/>
        </pc:sldMkLst>
        <pc:spChg chg="add mod">
          <ac:chgData name="Hernilde Martins" userId="c98ea01b9f1917af" providerId="LiveId" clId="{D1429391-3A16-4838-B31A-E4B780D684E5}" dt="2025-08-15T12:59:41.463" v="274" actId="2711"/>
          <ac:spMkLst>
            <pc:docMk/>
            <pc:sldMk cId="2759345320" sldId="308"/>
            <ac:spMk id="3" creationId="{08E0F899-4514-AEC8-FF21-66C241F385FF}"/>
          </ac:spMkLst>
        </pc:spChg>
        <pc:spChg chg="add mod">
          <ac:chgData name="Hernilde Martins" userId="c98ea01b9f1917af" providerId="LiveId" clId="{D1429391-3A16-4838-B31A-E4B780D684E5}" dt="2025-08-15T12:50:07.909" v="199" actId="20577"/>
          <ac:spMkLst>
            <pc:docMk/>
            <pc:sldMk cId="2759345320" sldId="308"/>
            <ac:spMk id="5" creationId="{C1454367-54FE-AEFB-BCAF-5B89A1E1D41C}"/>
          </ac:spMkLst>
        </pc:spChg>
        <pc:picChg chg="add mod">
          <ac:chgData name="Hernilde Martins" userId="c98ea01b9f1917af" providerId="LiveId" clId="{D1429391-3A16-4838-B31A-E4B780D684E5}" dt="2025-08-15T12:46:40.468" v="156" actId="1076"/>
          <ac:picMkLst>
            <pc:docMk/>
            <pc:sldMk cId="2759345320" sldId="308"/>
            <ac:picMk id="6" creationId="{34E9A898-295B-88E1-E70A-794D215ACB1A}"/>
          </ac:picMkLst>
        </pc:picChg>
        <pc:picChg chg="add mod">
          <ac:chgData name="Hernilde Martins" userId="c98ea01b9f1917af" providerId="LiveId" clId="{D1429391-3A16-4838-B31A-E4B780D684E5}" dt="2025-08-15T12:46:47.576" v="159" actId="1076"/>
          <ac:picMkLst>
            <pc:docMk/>
            <pc:sldMk cId="2759345320" sldId="308"/>
            <ac:picMk id="7" creationId="{EFCE5F20-669A-4AC0-D0F4-ABF8771FB253}"/>
          </ac:picMkLst>
        </pc:picChg>
      </pc:sldChg>
      <pc:sldChg chg="new del">
        <pc:chgData name="Hernilde Martins" userId="c98ea01b9f1917af" providerId="LiveId" clId="{D1429391-3A16-4838-B31A-E4B780D684E5}" dt="2025-08-15T12:39:45.069" v="111" actId="680"/>
        <pc:sldMkLst>
          <pc:docMk/>
          <pc:sldMk cId="3455792420" sldId="308"/>
        </pc:sldMkLst>
      </pc:sldChg>
      <pc:sldChg chg="addSp delSp modSp add del mod">
        <pc:chgData name="Hernilde Martins" userId="c98ea01b9f1917af" providerId="LiveId" clId="{D1429391-3A16-4838-B31A-E4B780D684E5}" dt="2025-08-15T12:08:05.642" v="87" actId="47"/>
        <pc:sldMkLst>
          <pc:docMk/>
          <pc:sldMk cId="1564401215" sldId="309"/>
        </pc:sldMkLst>
      </pc:sldChg>
      <pc:sldChg chg="modSp add mod">
        <pc:chgData name="Hernilde Martins" userId="c98ea01b9f1917af" providerId="LiveId" clId="{D1429391-3A16-4838-B31A-E4B780D684E5}" dt="2025-08-15T13:00:06.649" v="278" actId="255"/>
        <pc:sldMkLst>
          <pc:docMk/>
          <pc:sldMk cId="1854931939" sldId="309"/>
        </pc:sldMkLst>
        <pc:spChg chg="mod">
          <ac:chgData name="Hernilde Martins" userId="c98ea01b9f1917af" providerId="LiveId" clId="{D1429391-3A16-4838-B31A-E4B780D684E5}" dt="2025-08-15T12:59:53.866" v="277" actId="14100"/>
          <ac:spMkLst>
            <pc:docMk/>
            <pc:sldMk cId="1854931939" sldId="309"/>
            <ac:spMk id="3" creationId="{42835502-840F-A926-6021-561ACC068C83}"/>
          </ac:spMkLst>
        </pc:spChg>
        <pc:spChg chg="mod">
          <ac:chgData name="Hernilde Martins" userId="c98ea01b9f1917af" providerId="LiveId" clId="{D1429391-3A16-4838-B31A-E4B780D684E5}" dt="2025-08-15T13:00:06.649" v="278" actId="255"/>
          <ac:spMkLst>
            <pc:docMk/>
            <pc:sldMk cId="1854931939" sldId="309"/>
            <ac:spMk id="5" creationId="{82BAC902-3D74-1725-CCE3-4BA4035E0BC3}"/>
          </ac:spMkLst>
        </pc:spChg>
      </pc:sldChg>
      <pc:sldChg chg="addSp delSp modSp add mod">
        <pc:chgData name="Hernilde Martins" userId="c98ea01b9f1917af" providerId="LiveId" clId="{D1429391-3A16-4838-B31A-E4B780D684E5}" dt="2025-08-23T12:39:39.654" v="710" actId="20577"/>
        <pc:sldMkLst>
          <pc:docMk/>
          <pc:sldMk cId="514745632" sldId="310"/>
        </pc:sldMkLst>
        <pc:spChg chg="mod">
          <ac:chgData name="Hernilde Martins" userId="c98ea01b9f1917af" providerId="LiveId" clId="{D1429391-3A16-4838-B31A-E4B780D684E5}" dt="2025-08-15T13:01:37.778" v="294" actId="20577"/>
          <ac:spMkLst>
            <pc:docMk/>
            <pc:sldMk cId="514745632" sldId="310"/>
            <ac:spMk id="3" creationId="{9A53221E-A83C-05D7-2278-57C4D728066B}"/>
          </ac:spMkLst>
        </pc:spChg>
        <pc:spChg chg="add mod">
          <ac:chgData name="Hernilde Martins" userId="c98ea01b9f1917af" providerId="LiveId" clId="{D1429391-3A16-4838-B31A-E4B780D684E5}" dt="2025-08-23T12:39:39.654" v="710" actId="20577"/>
          <ac:spMkLst>
            <pc:docMk/>
            <pc:sldMk cId="514745632" sldId="310"/>
            <ac:spMk id="13" creationId="{0D81E6AE-0F36-D37A-38F9-0A51B7CFD070}"/>
          </ac:spMkLst>
        </pc:spChg>
        <pc:picChg chg="add mod">
          <ac:chgData name="Hernilde Martins" userId="c98ea01b9f1917af" providerId="LiveId" clId="{D1429391-3A16-4838-B31A-E4B780D684E5}" dt="2025-08-15T13:05:20.096" v="316" actId="14100"/>
          <ac:picMkLst>
            <pc:docMk/>
            <pc:sldMk cId="514745632" sldId="310"/>
            <ac:picMk id="14" creationId="{F0AA6AE4-9294-85A9-F2CD-4FF346D93F8B}"/>
          </ac:picMkLst>
        </pc:picChg>
        <pc:picChg chg="add mod modCrop">
          <ac:chgData name="Hernilde Martins" userId="c98ea01b9f1917af" providerId="LiveId" clId="{D1429391-3A16-4838-B31A-E4B780D684E5}" dt="2025-08-15T13:09:26.888" v="339" actId="1076"/>
          <ac:picMkLst>
            <pc:docMk/>
            <pc:sldMk cId="514745632" sldId="310"/>
            <ac:picMk id="17" creationId="{D7BE0C4C-989B-7026-BEF2-DB021EBAF642}"/>
          </ac:picMkLst>
        </pc:picChg>
      </pc:sldChg>
      <pc:sldChg chg="addSp delSp modSp add mod">
        <pc:chgData name="Hernilde Martins" userId="c98ea01b9f1917af" providerId="LiveId" clId="{D1429391-3A16-4838-B31A-E4B780D684E5}" dt="2025-08-15T13:28:02.725" v="360" actId="20577"/>
        <pc:sldMkLst>
          <pc:docMk/>
          <pc:sldMk cId="502129313" sldId="311"/>
        </pc:sldMkLst>
        <pc:spChg chg="add mod">
          <ac:chgData name="Hernilde Martins" userId="c98ea01b9f1917af" providerId="LiveId" clId="{D1429391-3A16-4838-B31A-E4B780D684E5}" dt="2025-08-15T13:28:02.725" v="360" actId="20577"/>
          <ac:spMkLst>
            <pc:docMk/>
            <pc:sldMk cId="502129313" sldId="311"/>
            <ac:spMk id="4" creationId="{4F23D0B8-E4A3-5730-B7AD-506430CCE685}"/>
          </ac:spMkLst>
        </pc:spChg>
      </pc:sldChg>
      <pc:sldChg chg="addSp delSp modSp add mod">
        <pc:chgData name="Hernilde Martins" userId="c98ea01b9f1917af" providerId="LiveId" clId="{D1429391-3A16-4838-B31A-E4B780D684E5}" dt="2025-08-15T13:44:45.233" v="384" actId="20577"/>
        <pc:sldMkLst>
          <pc:docMk/>
          <pc:sldMk cId="1608340116" sldId="312"/>
        </pc:sldMkLst>
        <pc:spChg chg="mod">
          <ac:chgData name="Hernilde Martins" userId="c98ea01b9f1917af" providerId="LiveId" clId="{D1429391-3A16-4838-B31A-E4B780D684E5}" dt="2025-08-15T13:42:05.616" v="373" actId="14100"/>
          <ac:spMkLst>
            <pc:docMk/>
            <pc:sldMk cId="1608340116" sldId="312"/>
            <ac:spMk id="263" creationId="{50CA1515-E227-8BCA-D8DF-A7BF2AFDE57F}"/>
          </ac:spMkLst>
        </pc:spChg>
        <pc:spChg chg="mod">
          <ac:chgData name="Hernilde Martins" userId="c98ea01b9f1917af" providerId="LiveId" clId="{D1429391-3A16-4838-B31A-E4B780D684E5}" dt="2025-08-15T13:44:45.233" v="384" actId="20577"/>
          <ac:spMkLst>
            <pc:docMk/>
            <pc:sldMk cId="1608340116" sldId="312"/>
            <ac:spMk id="264" creationId="{85CE1E1E-6298-BC27-7C98-F0E16D8A5958}"/>
          </ac:spMkLst>
        </pc:spChg>
        <pc:picChg chg="add mod modCrop">
          <ac:chgData name="Hernilde Martins" userId="c98ea01b9f1917af" providerId="LiveId" clId="{D1429391-3A16-4838-B31A-E4B780D684E5}" dt="2025-08-15T13:41:49.216" v="370" actId="1076"/>
          <ac:picMkLst>
            <pc:docMk/>
            <pc:sldMk cId="1608340116" sldId="312"/>
            <ac:picMk id="3" creationId="{7BC9787A-14AC-3EA1-7AAF-1BAF0667B9C3}"/>
          </ac:picMkLst>
        </pc:picChg>
        <pc:picChg chg="add mod modCrop">
          <ac:chgData name="Hernilde Martins" userId="c98ea01b9f1917af" providerId="LiveId" clId="{D1429391-3A16-4838-B31A-E4B780D684E5}" dt="2025-08-15T13:44:40.064" v="382" actId="1076"/>
          <ac:picMkLst>
            <pc:docMk/>
            <pc:sldMk cId="1608340116" sldId="312"/>
            <ac:picMk id="5" creationId="{4F486395-EA09-6007-BA87-31FAB38A90CA}"/>
          </ac:picMkLst>
        </pc:picChg>
      </pc:sldChg>
      <pc:sldChg chg="addSp delSp modSp add mod">
        <pc:chgData name="Hernilde Martins" userId="c98ea01b9f1917af" providerId="LiveId" clId="{D1429391-3A16-4838-B31A-E4B780D684E5}" dt="2025-08-18T12:40:00.286" v="664" actId="2710"/>
        <pc:sldMkLst>
          <pc:docMk/>
          <pc:sldMk cId="32331553" sldId="313"/>
        </pc:sldMkLst>
        <pc:spChg chg="add mod">
          <ac:chgData name="Hernilde Martins" userId="c98ea01b9f1917af" providerId="LiveId" clId="{D1429391-3A16-4838-B31A-E4B780D684E5}" dt="2025-08-18T12:40:00.286" v="664" actId="2710"/>
          <ac:spMkLst>
            <pc:docMk/>
            <pc:sldMk cId="32331553" sldId="313"/>
            <ac:spMk id="6" creationId="{294A921C-32C0-D569-672A-09BA82D048F5}"/>
          </ac:spMkLst>
        </pc:spChg>
        <pc:picChg chg="add mod">
          <ac:chgData name="Hernilde Martins" userId="c98ea01b9f1917af" providerId="LiveId" clId="{D1429391-3A16-4838-B31A-E4B780D684E5}" dt="2025-08-18T12:33:32.579" v="604" actId="14100"/>
          <ac:picMkLst>
            <pc:docMk/>
            <pc:sldMk cId="32331553" sldId="313"/>
            <ac:picMk id="4" creationId="{ABAD2D06-008A-2F92-82B2-7F53B6D26A66}"/>
          </ac:picMkLst>
        </pc:picChg>
        <pc:picChg chg="add mod">
          <ac:chgData name="Hernilde Martins" userId="c98ea01b9f1917af" providerId="LiveId" clId="{D1429391-3A16-4838-B31A-E4B780D684E5}" dt="2025-08-18T12:33:50.964" v="607" actId="14100"/>
          <ac:picMkLst>
            <pc:docMk/>
            <pc:sldMk cId="32331553" sldId="313"/>
            <ac:picMk id="2050" creationId="{B8B6944A-944A-67B8-3AA1-D0DE69F28898}"/>
          </ac:picMkLst>
        </pc:picChg>
      </pc:sldChg>
      <pc:sldChg chg="modSp add del mod">
        <pc:chgData name="Hernilde Martins" userId="c98ea01b9f1917af" providerId="LiveId" clId="{D1429391-3A16-4838-B31A-E4B780D684E5}" dt="2025-08-18T11:54:39.569" v="419" actId="47"/>
        <pc:sldMkLst>
          <pc:docMk/>
          <pc:sldMk cId="534442152" sldId="313"/>
        </pc:sldMkLst>
      </pc:sldChg>
      <pc:sldChg chg="addSp delSp modSp add mod">
        <pc:chgData name="Hernilde Martins" userId="c98ea01b9f1917af" providerId="LiveId" clId="{D1429391-3A16-4838-B31A-E4B780D684E5}" dt="2025-08-18T12:56:48.971" v="705" actId="255"/>
        <pc:sldMkLst>
          <pc:docMk/>
          <pc:sldMk cId="1044720223" sldId="314"/>
        </pc:sldMkLst>
        <pc:spChg chg="add mod">
          <ac:chgData name="Hernilde Martins" userId="c98ea01b9f1917af" providerId="LiveId" clId="{D1429391-3A16-4838-B31A-E4B780D684E5}" dt="2025-08-18T12:56:29.104" v="702" actId="1076"/>
          <ac:spMkLst>
            <pc:docMk/>
            <pc:sldMk cId="1044720223" sldId="314"/>
            <ac:spMk id="2" creationId="{F94C3361-E894-4DF2-EE3C-C0F2B3CAC016}"/>
          </ac:spMkLst>
        </pc:spChg>
        <pc:spChg chg="mod">
          <ac:chgData name="Hernilde Martins" userId="c98ea01b9f1917af" providerId="LiveId" clId="{D1429391-3A16-4838-B31A-E4B780D684E5}" dt="2025-08-18T12:56:48.971" v="705" actId="255"/>
          <ac:spMkLst>
            <pc:docMk/>
            <pc:sldMk cId="1044720223" sldId="314"/>
            <ac:spMk id="6" creationId="{2AA1EC94-8B9B-50B7-2A13-2E5087A08F38}"/>
          </ac:spMkLst>
        </pc:spChg>
      </pc:sldChg>
      <pc:sldChg chg="add">
        <pc:chgData name="Hernilde Martins" userId="c98ea01b9f1917af" providerId="LiveId" clId="{D1429391-3A16-4838-B31A-E4B780D684E5}" dt="2025-08-23T12:48:37.282" v="713" actId="2890"/>
        <pc:sldMkLst>
          <pc:docMk/>
          <pc:sldMk cId="2238598066" sldId="315"/>
        </pc:sldMkLst>
      </pc:sldChg>
      <pc:sldChg chg="addSp delSp modSp add mod ord">
        <pc:chgData name="Hernilde Martins" userId="c98ea01b9f1917af" providerId="LiveId" clId="{D1429391-3A16-4838-B31A-E4B780D684E5}" dt="2025-08-23T13:19:18.057" v="782"/>
        <pc:sldMkLst>
          <pc:docMk/>
          <pc:sldMk cId="3018508208" sldId="316"/>
        </pc:sldMkLst>
        <pc:spChg chg="add">
          <ac:chgData name="Hernilde Martins" userId="c98ea01b9f1917af" providerId="LiveId" clId="{D1429391-3A16-4838-B31A-E4B780D684E5}" dt="2025-08-23T12:51:08.777" v="734"/>
          <ac:spMkLst>
            <pc:docMk/>
            <pc:sldMk cId="3018508208" sldId="316"/>
            <ac:spMk id="2" creationId="{523701CC-2184-52B6-0A9A-3788102899ED}"/>
          </ac:spMkLst>
        </pc:spChg>
        <pc:spChg chg="add del mod">
          <ac:chgData name="Hernilde Martins" userId="c98ea01b9f1917af" providerId="LiveId" clId="{D1429391-3A16-4838-B31A-E4B780D684E5}" dt="2025-08-23T12:52:26.822" v="740" actId="1076"/>
          <ac:spMkLst>
            <pc:docMk/>
            <pc:sldMk cId="3018508208" sldId="316"/>
            <ac:spMk id="4" creationId="{6425B1EF-B499-2D2A-3F11-C72A47992E87}"/>
          </ac:spMkLst>
        </pc:spChg>
        <pc:spChg chg="add del mod">
          <ac:chgData name="Hernilde Martins" userId="c98ea01b9f1917af" providerId="LiveId" clId="{D1429391-3A16-4838-B31A-E4B780D684E5}" dt="2025-08-23T12:52:44.258" v="745" actId="478"/>
          <ac:spMkLst>
            <pc:docMk/>
            <pc:sldMk cId="3018508208" sldId="316"/>
            <ac:spMk id="5" creationId="{48754272-C4BA-7414-664A-BA7DCB9B42E9}"/>
          </ac:spMkLst>
        </pc:spChg>
        <pc:spChg chg="add">
          <ac:chgData name="Hernilde Martins" userId="c98ea01b9f1917af" providerId="LiveId" clId="{D1429391-3A16-4838-B31A-E4B780D684E5}" dt="2025-08-23T12:51:40.278" v="738"/>
          <ac:spMkLst>
            <pc:docMk/>
            <pc:sldMk cId="3018508208" sldId="316"/>
            <ac:spMk id="6" creationId="{23F8C87E-0174-405F-2CEF-93A5F8B911A7}"/>
          </ac:spMkLst>
        </pc:spChg>
        <pc:spChg chg="add del">
          <ac:chgData name="Hernilde Martins" userId="c98ea01b9f1917af" providerId="LiveId" clId="{D1429391-3A16-4838-B31A-E4B780D684E5}" dt="2025-08-23T12:52:44.258" v="745" actId="478"/>
          <ac:spMkLst>
            <pc:docMk/>
            <pc:sldMk cId="3018508208" sldId="316"/>
            <ac:spMk id="7" creationId="{EE131E7C-A6B6-2C79-9662-E7E590580A73}"/>
          </ac:spMkLst>
        </pc:spChg>
        <pc:spChg chg="add mod">
          <ac:chgData name="Hernilde Martins" userId="c98ea01b9f1917af" providerId="LiveId" clId="{D1429391-3A16-4838-B31A-E4B780D684E5}" dt="2025-08-23T12:53:34.111" v="753" actId="1076"/>
          <ac:spMkLst>
            <pc:docMk/>
            <pc:sldMk cId="3018508208" sldId="316"/>
            <ac:spMk id="8" creationId="{F293D9B4-11C2-02B6-B67E-F68903A1E9D5}"/>
          </ac:spMkLst>
        </pc:spChg>
      </pc:sldChg>
      <pc:sldChg chg="addSp delSp modSp add mod ord">
        <pc:chgData name="Hernilde Martins" userId="c98ea01b9f1917af" providerId="LiveId" clId="{D1429391-3A16-4838-B31A-E4B780D684E5}" dt="2025-08-23T13:19:26.569" v="784"/>
        <pc:sldMkLst>
          <pc:docMk/>
          <pc:sldMk cId="4098024192" sldId="317"/>
        </pc:sldMkLst>
        <pc:spChg chg="add del">
          <ac:chgData name="Hernilde Martins" userId="c98ea01b9f1917af" providerId="LiveId" clId="{D1429391-3A16-4838-B31A-E4B780D684E5}" dt="2025-08-23T12:54:27.439" v="759" actId="478"/>
          <ac:spMkLst>
            <pc:docMk/>
            <pc:sldMk cId="4098024192" sldId="317"/>
            <ac:spMk id="2" creationId="{FE45DE81-2858-5C60-2522-8766DEDF90F5}"/>
          </ac:spMkLst>
        </pc:spChg>
        <pc:spChg chg="add mod">
          <ac:chgData name="Hernilde Martins" userId="c98ea01b9f1917af" providerId="LiveId" clId="{D1429391-3A16-4838-B31A-E4B780D684E5}" dt="2025-08-23T12:55:28.909" v="768" actId="123"/>
          <ac:spMkLst>
            <pc:docMk/>
            <pc:sldMk cId="4098024192" sldId="317"/>
            <ac:spMk id="4" creationId="{B8BA43D2-7DC8-CEC5-F3B0-76D379F33E9C}"/>
          </ac:spMkLst>
        </pc:spChg>
        <pc:spChg chg="del mod">
          <ac:chgData name="Hernilde Martins" userId="c98ea01b9f1917af" providerId="LiveId" clId="{D1429391-3A16-4838-B31A-E4B780D684E5}" dt="2025-08-23T12:54:27.439" v="759" actId="478"/>
          <ac:spMkLst>
            <pc:docMk/>
            <pc:sldMk cId="4098024192" sldId="317"/>
            <ac:spMk id="8" creationId="{503F076D-A95C-2D70-6F86-A704C3584929}"/>
          </ac:spMkLst>
        </pc:spChg>
      </pc:sldChg>
      <pc:sldChg chg="addSp delSp modSp add mod">
        <pc:chgData name="Hernilde Martins" userId="c98ea01b9f1917af" providerId="LiveId" clId="{D1429391-3A16-4838-B31A-E4B780D684E5}" dt="2025-08-23T14:02:22.253" v="913" actId="1076"/>
        <pc:sldMkLst>
          <pc:docMk/>
          <pc:sldMk cId="3611349202" sldId="318"/>
        </pc:sldMkLst>
        <pc:spChg chg="del">
          <ac:chgData name="Hernilde Martins" userId="c98ea01b9f1917af" providerId="LiveId" clId="{D1429391-3A16-4838-B31A-E4B780D684E5}" dt="2025-08-23T13:54:34.681" v="786" actId="478"/>
          <ac:spMkLst>
            <pc:docMk/>
            <pc:sldMk cId="3611349202" sldId="318"/>
            <ac:spMk id="2" creationId="{B03FB4EA-DEEA-5F1F-9BF7-91239B8E93F4}"/>
          </ac:spMkLst>
        </pc:spChg>
        <pc:spChg chg="add mod">
          <ac:chgData name="Hernilde Martins" userId="c98ea01b9f1917af" providerId="LiveId" clId="{D1429391-3A16-4838-B31A-E4B780D684E5}" dt="2025-08-23T14:02:22.253" v="913" actId="1076"/>
          <ac:spMkLst>
            <pc:docMk/>
            <pc:sldMk cId="3611349202" sldId="318"/>
            <ac:spMk id="4" creationId="{00C00C6E-8949-D991-1E15-5F935CC4680F}"/>
          </ac:spMkLst>
        </pc:spChg>
        <pc:spChg chg="del">
          <ac:chgData name="Hernilde Martins" userId="c98ea01b9f1917af" providerId="LiveId" clId="{D1429391-3A16-4838-B31A-E4B780D684E5}" dt="2025-08-23T13:54:39.746" v="787" actId="478"/>
          <ac:spMkLst>
            <pc:docMk/>
            <pc:sldMk cId="3611349202" sldId="318"/>
            <ac:spMk id="6" creationId="{2718F99D-197D-60B8-78EB-1F3ADBD345B1}"/>
          </ac:spMkLst>
        </pc:spChg>
        <pc:picChg chg="add mod">
          <ac:chgData name="Hernilde Martins" userId="c98ea01b9f1917af" providerId="LiveId" clId="{D1429391-3A16-4838-B31A-E4B780D684E5}" dt="2025-08-23T14:01:29.323" v="908" actId="1076"/>
          <ac:picMkLst>
            <pc:docMk/>
            <pc:sldMk cId="3611349202" sldId="318"/>
            <ac:picMk id="7" creationId="{CBE8197D-2194-F7F0-CED3-37C2B5180AA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6511899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a:extLst>
            <a:ext uri="{FF2B5EF4-FFF2-40B4-BE49-F238E27FC236}">
              <a16:creationId xmlns:a16="http://schemas.microsoft.com/office/drawing/2014/main" xmlns="" id="{3630F5AB-CBBD-6853-AFC0-7082830815C0}"/>
            </a:ext>
          </a:extLst>
        </p:cNvPr>
        <p:cNvGrpSpPr/>
        <p:nvPr/>
      </p:nvGrpSpPr>
      <p:grpSpPr>
        <a:xfrm>
          <a:off x="0" y="0"/>
          <a:ext cx="0" cy="0"/>
          <a:chOff x="0" y="0"/>
          <a:chExt cx="0" cy="0"/>
        </a:xfrm>
      </p:grpSpPr>
      <p:sp>
        <p:nvSpPr>
          <p:cNvPr id="119" name="Google Shape;119;p9:notes">
            <a:extLst>
              <a:ext uri="{FF2B5EF4-FFF2-40B4-BE49-F238E27FC236}">
                <a16:creationId xmlns:a16="http://schemas.microsoft.com/office/drawing/2014/main" xmlns="" id="{3DD09322-F80A-74B5-4607-AE4B916737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9:notes">
            <a:extLst>
              <a:ext uri="{FF2B5EF4-FFF2-40B4-BE49-F238E27FC236}">
                <a16:creationId xmlns:a16="http://schemas.microsoft.com/office/drawing/2014/main" xmlns="" id="{74047BF6-1AB8-D02A-EDFB-3813E5389EE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90740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a:extLst>
            <a:ext uri="{FF2B5EF4-FFF2-40B4-BE49-F238E27FC236}">
              <a16:creationId xmlns:a16="http://schemas.microsoft.com/office/drawing/2014/main" xmlns="" id="{C58F8232-6334-65D3-E9B3-2BE8A0925B42}"/>
            </a:ext>
          </a:extLst>
        </p:cNvPr>
        <p:cNvGrpSpPr/>
        <p:nvPr/>
      </p:nvGrpSpPr>
      <p:grpSpPr>
        <a:xfrm>
          <a:off x="0" y="0"/>
          <a:ext cx="0" cy="0"/>
          <a:chOff x="0" y="0"/>
          <a:chExt cx="0" cy="0"/>
        </a:xfrm>
      </p:grpSpPr>
      <p:sp>
        <p:nvSpPr>
          <p:cNvPr id="119" name="Google Shape;119;p9:notes">
            <a:extLst>
              <a:ext uri="{FF2B5EF4-FFF2-40B4-BE49-F238E27FC236}">
                <a16:creationId xmlns:a16="http://schemas.microsoft.com/office/drawing/2014/main" xmlns="" id="{91F17E34-04C8-49F4-2D27-590505CB00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9:notes">
            <a:extLst>
              <a:ext uri="{FF2B5EF4-FFF2-40B4-BE49-F238E27FC236}">
                <a16:creationId xmlns:a16="http://schemas.microsoft.com/office/drawing/2014/main" xmlns="" id="{9F887437-95FF-2900-FFF5-2A92DBDD3D6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12815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a:extLst>
            <a:ext uri="{FF2B5EF4-FFF2-40B4-BE49-F238E27FC236}">
              <a16:creationId xmlns:a16="http://schemas.microsoft.com/office/drawing/2014/main" xmlns="" id="{6E7B7F37-DB50-4136-FFD8-EEC5F1C2105C}"/>
            </a:ext>
          </a:extLst>
        </p:cNvPr>
        <p:cNvGrpSpPr/>
        <p:nvPr/>
      </p:nvGrpSpPr>
      <p:grpSpPr>
        <a:xfrm>
          <a:off x="0" y="0"/>
          <a:ext cx="0" cy="0"/>
          <a:chOff x="0" y="0"/>
          <a:chExt cx="0" cy="0"/>
        </a:xfrm>
      </p:grpSpPr>
      <p:sp>
        <p:nvSpPr>
          <p:cNvPr id="119" name="Google Shape;119;p9:notes">
            <a:extLst>
              <a:ext uri="{FF2B5EF4-FFF2-40B4-BE49-F238E27FC236}">
                <a16:creationId xmlns:a16="http://schemas.microsoft.com/office/drawing/2014/main" xmlns="" id="{F9B8713A-7AD4-1710-1E2D-7E6B04B9BA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9:notes">
            <a:extLst>
              <a:ext uri="{FF2B5EF4-FFF2-40B4-BE49-F238E27FC236}">
                <a16:creationId xmlns:a16="http://schemas.microsoft.com/office/drawing/2014/main" xmlns="" id="{672C32A5-279C-55D4-1C1F-15ECD6048D0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872189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xmlns="" id="{100C2161-77CB-5E8D-A701-4441CEEE51B9}"/>
            </a:ext>
          </a:extLst>
        </p:cNvPr>
        <p:cNvGrpSpPr/>
        <p:nvPr/>
      </p:nvGrpSpPr>
      <p:grpSpPr>
        <a:xfrm>
          <a:off x="0" y="0"/>
          <a:ext cx="0" cy="0"/>
          <a:chOff x="0" y="0"/>
          <a:chExt cx="0" cy="0"/>
        </a:xfrm>
      </p:grpSpPr>
      <p:sp>
        <p:nvSpPr>
          <p:cNvPr id="221" name="Google Shape;221;p22:notes">
            <a:extLst>
              <a:ext uri="{FF2B5EF4-FFF2-40B4-BE49-F238E27FC236}">
                <a16:creationId xmlns:a16="http://schemas.microsoft.com/office/drawing/2014/main" xmlns="" id="{AEC593D1-C65A-A56A-7390-5043D233DE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2:notes">
            <a:extLst>
              <a:ext uri="{FF2B5EF4-FFF2-40B4-BE49-F238E27FC236}">
                <a16:creationId xmlns:a16="http://schemas.microsoft.com/office/drawing/2014/main" xmlns="" id="{EE492283-EEB4-0958-A653-84943B22F9A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20064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xmlns="" id="{2C1E3947-297B-5C1A-CD3A-D8E4FE0BA803}"/>
            </a:ext>
          </a:extLst>
        </p:cNvPr>
        <p:cNvGrpSpPr/>
        <p:nvPr/>
      </p:nvGrpSpPr>
      <p:grpSpPr>
        <a:xfrm>
          <a:off x="0" y="0"/>
          <a:ext cx="0" cy="0"/>
          <a:chOff x="0" y="0"/>
          <a:chExt cx="0" cy="0"/>
        </a:xfrm>
      </p:grpSpPr>
      <p:sp>
        <p:nvSpPr>
          <p:cNvPr id="221" name="Google Shape;221;p22:notes">
            <a:extLst>
              <a:ext uri="{FF2B5EF4-FFF2-40B4-BE49-F238E27FC236}">
                <a16:creationId xmlns:a16="http://schemas.microsoft.com/office/drawing/2014/main" xmlns="" id="{0386D86A-ECFA-5B31-F1BA-1D40FDBD09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2:notes">
            <a:extLst>
              <a:ext uri="{FF2B5EF4-FFF2-40B4-BE49-F238E27FC236}">
                <a16:creationId xmlns:a16="http://schemas.microsoft.com/office/drawing/2014/main" xmlns="" id="{3A355440-04BF-4AD5-C543-EB86BF56090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36759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xmlns="" id="{250CADD4-322E-8CEE-6D3E-492C3206438E}"/>
            </a:ext>
          </a:extLst>
        </p:cNvPr>
        <p:cNvGrpSpPr/>
        <p:nvPr/>
      </p:nvGrpSpPr>
      <p:grpSpPr>
        <a:xfrm>
          <a:off x="0" y="0"/>
          <a:ext cx="0" cy="0"/>
          <a:chOff x="0" y="0"/>
          <a:chExt cx="0" cy="0"/>
        </a:xfrm>
      </p:grpSpPr>
      <p:sp>
        <p:nvSpPr>
          <p:cNvPr id="221" name="Google Shape;221;p22:notes">
            <a:extLst>
              <a:ext uri="{FF2B5EF4-FFF2-40B4-BE49-F238E27FC236}">
                <a16:creationId xmlns:a16="http://schemas.microsoft.com/office/drawing/2014/main" xmlns="" id="{868AA0F6-2902-9237-9D50-387753AB95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2:notes">
            <a:extLst>
              <a:ext uri="{FF2B5EF4-FFF2-40B4-BE49-F238E27FC236}">
                <a16:creationId xmlns:a16="http://schemas.microsoft.com/office/drawing/2014/main" xmlns="" id="{570BA95C-745A-1CE3-6596-85AF66AF1B8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33528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xmlns="" id="{BF34E736-8A9C-F204-824F-A183D7B06F85}"/>
            </a:ext>
          </a:extLst>
        </p:cNvPr>
        <p:cNvGrpSpPr/>
        <p:nvPr/>
      </p:nvGrpSpPr>
      <p:grpSpPr>
        <a:xfrm>
          <a:off x="0" y="0"/>
          <a:ext cx="0" cy="0"/>
          <a:chOff x="0" y="0"/>
          <a:chExt cx="0" cy="0"/>
        </a:xfrm>
      </p:grpSpPr>
      <p:sp>
        <p:nvSpPr>
          <p:cNvPr id="221" name="Google Shape;221;p22:notes">
            <a:extLst>
              <a:ext uri="{FF2B5EF4-FFF2-40B4-BE49-F238E27FC236}">
                <a16:creationId xmlns:a16="http://schemas.microsoft.com/office/drawing/2014/main" xmlns="" id="{39B14C51-2F41-4908-4986-CC63657103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2:notes">
            <a:extLst>
              <a:ext uri="{FF2B5EF4-FFF2-40B4-BE49-F238E27FC236}">
                <a16:creationId xmlns:a16="http://schemas.microsoft.com/office/drawing/2014/main" xmlns="" id="{88411425-CFAA-410B-D04C-B85010FF871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66324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2" name="Google Shape;242;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xmlns="" id="{678F691E-E700-C261-ED00-D4688A0AFF91}"/>
            </a:ext>
          </a:extLst>
        </p:cNvPr>
        <p:cNvGrpSpPr/>
        <p:nvPr/>
      </p:nvGrpSpPr>
      <p:grpSpPr>
        <a:xfrm>
          <a:off x="0" y="0"/>
          <a:ext cx="0" cy="0"/>
          <a:chOff x="0" y="0"/>
          <a:chExt cx="0" cy="0"/>
        </a:xfrm>
      </p:grpSpPr>
      <p:sp>
        <p:nvSpPr>
          <p:cNvPr id="257" name="Google Shape;257;p24:notes">
            <a:extLst>
              <a:ext uri="{FF2B5EF4-FFF2-40B4-BE49-F238E27FC236}">
                <a16:creationId xmlns:a16="http://schemas.microsoft.com/office/drawing/2014/main" xmlns="" id="{A76D8654-7A59-9F74-E8BD-5B7AC06815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p24:notes">
            <a:extLst>
              <a:ext uri="{FF2B5EF4-FFF2-40B4-BE49-F238E27FC236}">
                <a16:creationId xmlns:a16="http://schemas.microsoft.com/office/drawing/2014/main" xmlns="" id="{D54C887B-88D5-C425-010C-D00EF287265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29581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2" name="Google Shape;28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8" name="Google Shape;29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8" name="Google Shape;308;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2" name="Google Shape;342;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1" name="Google Shape;351;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5" name="Google Shape;395;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6" name="Google Shape;40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7" name="Google Shape;417;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8" name="Google Shape;428;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9" name="Google Shape;439;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a:extLst>
            <a:ext uri="{FF2B5EF4-FFF2-40B4-BE49-F238E27FC236}">
              <a16:creationId xmlns:a16="http://schemas.microsoft.com/office/drawing/2014/main" xmlns="" id="{BC2E2D8E-3BFF-6F43-E33E-C04129B72F6F}"/>
            </a:ext>
          </a:extLst>
        </p:cNvPr>
        <p:cNvGrpSpPr/>
        <p:nvPr/>
      </p:nvGrpSpPr>
      <p:grpSpPr>
        <a:xfrm>
          <a:off x="0" y="0"/>
          <a:ext cx="0" cy="0"/>
          <a:chOff x="0" y="0"/>
          <a:chExt cx="0" cy="0"/>
        </a:xfrm>
      </p:grpSpPr>
      <p:sp>
        <p:nvSpPr>
          <p:cNvPr id="504" name="Google Shape;504;p51:notes">
            <a:extLst>
              <a:ext uri="{FF2B5EF4-FFF2-40B4-BE49-F238E27FC236}">
                <a16:creationId xmlns:a16="http://schemas.microsoft.com/office/drawing/2014/main" xmlns="" id="{DA9B0571-7AD2-992F-C735-A464343D78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51:notes">
            <a:extLst>
              <a:ext uri="{FF2B5EF4-FFF2-40B4-BE49-F238E27FC236}">
                <a16:creationId xmlns:a16="http://schemas.microsoft.com/office/drawing/2014/main" xmlns="" id="{42A693D9-2FFE-59F4-F386-451A545D5F0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878622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a:extLst>
            <a:ext uri="{FF2B5EF4-FFF2-40B4-BE49-F238E27FC236}">
              <a16:creationId xmlns:a16="http://schemas.microsoft.com/office/drawing/2014/main" xmlns="" id="{3238D890-7661-5360-2E2E-0CDE1F53F0E9}"/>
            </a:ext>
          </a:extLst>
        </p:cNvPr>
        <p:cNvGrpSpPr/>
        <p:nvPr/>
      </p:nvGrpSpPr>
      <p:grpSpPr>
        <a:xfrm>
          <a:off x="0" y="0"/>
          <a:ext cx="0" cy="0"/>
          <a:chOff x="0" y="0"/>
          <a:chExt cx="0" cy="0"/>
        </a:xfrm>
      </p:grpSpPr>
      <p:sp>
        <p:nvSpPr>
          <p:cNvPr id="504" name="Google Shape;504;p51:notes">
            <a:extLst>
              <a:ext uri="{FF2B5EF4-FFF2-40B4-BE49-F238E27FC236}">
                <a16:creationId xmlns:a16="http://schemas.microsoft.com/office/drawing/2014/main" xmlns="" id="{47EF6D00-3AD2-FE57-4770-287EDFDC5F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51:notes">
            <a:extLst>
              <a:ext uri="{FF2B5EF4-FFF2-40B4-BE49-F238E27FC236}">
                <a16:creationId xmlns:a16="http://schemas.microsoft.com/office/drawing/2014/main" xmlns="" id="{0E991553-AA41-DDA8-8183-D3A059C6384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108238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0" name="Google Shape;450;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7" name="Google Shape;457;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1" name="Google Shape;481;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7" name="Google Shape;487;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a:extLst>
            <a:ext uri="{FF2B5EF4-FFF2-40B4-BE49-F238E27FC236}">
              <a16:creationId xmlns:a16="http://schemas.microsoft.com/office/drawing/2014/main" xmlns="" id="{7D3402C2-5ADC-7589-E63A-8CA07E74C790}"/>
            </a:ext>
          </a:extLst>
        </p:cNvPr>
        <p:cNvGrpSpPr/>
        <p:nvPr/>
      </p:nvGrpSpPr>
      <p:grpSpPr>
        <a:xfrm>
          <a:off x="0" y="0"/>
          <a:ext cx="0" cy="0"/>
          <a:chOff x="0" y="0"/>
          <a:chExt cx="0" cy="0"/>
        </a:xfrm>
      </p:grpSpPr>
      <p:sp>
        <p:nvSpPr>
          <p:cNvPr id="504" name="Google Shape;504;p51:notes">
            <a:extLst>
              <a:ext uri="{FF2B5EF4-FFF2-40B4-BE49-F238E27FC236}">
                <a16:creationId xmlns:a16="http://schemas.microsoft.com/office/drawing/2014/main" xmlns="" id="{A3E3E938-6355-C24B-09B8-C9592BDA83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51:notes">
            <a:extLst>
              <a:ext uri="{FF2B5EF4-FFF2-40B4-BE49-F238E27FC236}">
                <a16:creationId xmlns:a16="http://schemas.microsoft.com/office/drawing/2014/main" xmlns="" id="{D5071D88-148A-893B-45D2-0B580523232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649239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5" name="Google Shape;515;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5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5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5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5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5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5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5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6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6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6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6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6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6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6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6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48"/>
        <p:cNvGrpSpPr/>
        <p:nvPr/>
      </p:nvGrpSpPr>
      <p:grpSpPr>
        <a:xfrm>
          <a:off x="0" y="0"/>
          <a:ext cx="0" cy="0"/>
          <a:chOff x="0" y="0"/>
          <a:chExt cx="0" cy="0"/>
        </a:xfrm>
      </p:grpSpPr>
      <p:sp>
        <p:nvSpPr>
          <p:cNvPr id="49" name="Google Shape;49;p6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4"/>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6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6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6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5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hyperlink" Target="http://www.youtube.com/watch?v=ZkZKWFHoRVw" TargetMode="External"/><Relationship Id="rId4" Type="http://schemas.openxmlformats.org/officeDocument/2006/relationships/hyperlink" Target="https://www.youtube.com/watch?v=ZkZKWFHoRV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apps.mathlearningcenter.org/geoboard/"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hyperlink" Target="https://uploads.tudosaladeaula.com/2024/09/F6jELU2H-Sem20tC3ADtulo-4182-jpg.webp"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9.png"/><Relationship Id="rId7"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hyperlink" Target="https://www.geogebra.org/m/kmjt7xbk" TargetMode="External"/><Relationship Id="rId4" Type="http://schemas.openxmlformats.org/officeDocument/2006/relationships/hyperlink" Target="https://uploads.tudosaladeaula.com/2024/09/F6jELU2H-Sem20tC3ADtulo-4182-jpg.webp" TargetMode="External"/><Relationship Id="rId9" Type="http://schemas.openxmlformats.org/officeDocument/2006/relationships/hyperlink" Target="https://www.geogebra.org/m/RrknfdZz"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hyperlink" Target="https://www.geogebra.org/m/wdmwdxq3" TargetMode="External"/><Relationship Id="rId4" Type="http://schemas.openxmlformats.org/officeDocument/2006/relationships/hyperlink" Target="https://uploads.tudosaladeaula.com/2024/09/F6jELU2H-Sem20tC3ADtulo-4182-jpg.webp"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geogebra.org/m/zrGERP88"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s://uploads.tudosaladeaula.com/2024/09/F6jELU2H-Sem20tC3ADtulo-4182-jpg.webp"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geogebra.org/m/gjjuzhcr"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uploads.tudosaladeaula.com/2024/09/F6jELU2H-Sem20tC3ADtulo-4182-jpg.webp"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geogebra.org/m/tzemb6a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https://uploads.tudosaladeaula.com/2024/09/F6jELU2H-Sem20tC3ADtulo-4182-jpg.webp"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www.geogebra.org/m/jsupp8hk" TargetMode="External"/><Relationship Id="rId3" Type="http://schemas.openxmlformats.org/officeDocument/2006/relationships/image" Target="../media/image9.png"/><Relationship Id="rId7" Type="http://schemas.openxmlformats.org/officeDocument/2006/relationships/hyperlink" Target="https://www.geogebra.org/m/jsupp8hk%5d"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hyperlink" Target="https://uploads.tudosaladeaula.com/2024/09/F6jELU2H-Sem20tC3ADtulo-4182-jpg.webp"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68.jp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9.jpg"/></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6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9.png"/><Relationship Id="rId7" Type="http://schemas.openxmlformats.org/officeDocument/2006/relationships/image" Target="../media/image75.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58" name="Google Shape;58;p1"/>
          <p:cNvPicPr preferRelativeResize="0"/>
          <p:nvPr/>
        </p:nvPicPr>
        <p:blipFill rotWithShape="1">
          <a:blip r:embed="rId3">
            <a:alphaModFix/>
          </a:blip>
          <a:srcRect l="-408" r="-4434"/>
          <a:stretch/>
        </p:blipFill>
        <p:spPr>
          <a:xfrm>
            <a:off x="5151755" y="1436370"/>
            <a:ext cx="4191000" cy="3134360"/>
          </a:xfrm>
          <a:prstGeom prst="rect">
            <a:avLst/>
          </a:prstGeom>
          <a:noFill/>
          <a:ln>
            <a:noFill/>
          </a:ln>
        </p:spPr>
      </p:pic>
      <p:pic>
        <p:nvPicPr>
          <p:cNvPr id="59" name="Google Shape;59;p1"/>
          <p:cNvPicPr preferRelativeResize="0"/>
          <p:nvPr/>
        </p:nvPicPr>
        <p:blipFill rotWithShape="1">
          <a:blip r:embed="rId4">
            <a:alphaModFix/>
          </a:blip>
          <a:srcRect l="18747" r="18746"/>
          <a:stretch/>
        </p:blipFill>
        <p:spPr>
          <a:xfrm>
            <a:off x="0" y="3984702"/>
            <a:ext cx="9144000" cy="1219200"/>
          </a:xfrm>
          <a:prstGeom prst="rect">
            <a:avLst/>
          </a:prstGeom>
          <a:noFill/>
          <a:ln>
            <a:noFill/>
          </a:ln>
        </p:spPr>
      </p:pic>
      <p:grpSp>
        <p:nvGrpSpPr>
          <p:cNvPr id="60" name="Google Shape;60;p1"/>
          <p:cNvGrpSpPr/>
          <p:nvPr/>
        </p:nvGrpSpPr>
        <p:grpSpPr>
          <a:xfrm>
            <a:off x="6653654" y="347338"/>
            <a:ext cx="2208132" cy="404846"/>
            <a:chOff x="2686850" y="381950"/>
            <a:chExt cx="3132102" cy="574250"/>
          </a:xfrm>
        </p:grpSpPr>
        <p:pic>
          <p:nvPicPr>
            <p:cNvPr id="61" name="Google Shape;61;p1" title="logo_pacto_pela_apredizagem_fonte_escura.png"/>
            <p:cNvPicPr preferRelativeResize="0"/>
            <p:nvPr/>
          </p:nvPicPr>
          <p:blipFill rotWithShape="1">
            <a:blip r:embed="rId5">
              <a:alphaModFix/>
            </a:blip>
            <a:srcRect/>
            <a:stretch/>
          </p:blipFill>
          <p:spPr>
            <a:xfrm>
              <a:off x="2686850" y="381950"/>
              <a:ext cx="1373952" cy="574250"/>
            </a:xfrm>
            <a:prstGeom prst="rect">
              <a:avLst/>
            </a:prstGeom>
            <a:noFill/>
            <a:ln>
              <a:noFill/>
            </a:ln>
          </p:spPr>
        </p:pic>
        <p:pic>
          <p:nvPicPr>
            <p:cNvPr id="62" name="Google Shape;62;p1" title="Cópia de LOGO CNCA.png"/>
            <p:cNvPicPr preferRelativeResize="0"/>
            <p:nvPr/>
          </p:nvPicPr>
          <p:blipFill rotWithShape="1">
            <a:blip r:embed="rId6">
              <a:alphaModFix/>
            </a:blip>
            <a:srcRect/>
            <a:stretch/>
          </p:blipFill>
          <p:spPr>
            <a:xfrm>
              <a:off x="4445000" y="414794"/>
              <a:ext cx="1373952" cy="541406"/>
            </a:xfrm>
            <a:prstGeom prst="rect">
              <a:avLst/>
            </a:prstGeom>
            <a:noFill/>
            <a:ln>
              <a:noFill/>
            </a:ln>
          </p:spPr>
        </p:pic>
      </p:grpSp>
      <p:pic>
        <p:nvPicPr>
          <p:cNvPr id="63" name="Google Shape;63;p1"/>
          <p:cNvPicPr preferRelativeResize="0"/>
          <p:nvPr/>
        </p:nvPicPr>
        <p:blipFill rotWithShape="1">
          <a:blip r:embed="rId7">
            <a:alphaModFix/>
          </a:blip>
          <a:srcRect/>
          <a:stretch/>
        </p:blipFill>
        <p:spPr>
          <a:xfrm>
            <a:off x="5293725" y="4563425"/>
            <a:ext cx="3524850" cy="374525"/>
          </a:xfrm>
          <a:prstGeom prst="rect">
            <a:avLst/>
          </a:prstGeom>
          <a:noFill/>
          <a:ln>
            <a:noFill/>
          </a:ln>
        </p:spPr>
      </p:pic>
      <p:pic>
        <p:nvPicPr>
          <p:cNvPr id="64" name="Google Shape;64;p1"/>
          <p:cNvPicPr preferRelativeResize="0"/>
          <p:nvPr/>
        </p:nvPicPr>
        <p:blipFill rotWithShape="1">
          <a:blip r:embed="rId8">
            <a:alphaModFix/>
          </a:blip>
          <a:srcRect/>
          <a:stretch/>
        </p:blipFill>
        <p:spPr>
          <a:xfrm>
            <a:off x="8235101" y="1248503"/>
            <a:ext cx="626250" cy="1570325"/>
          </a:xfrm>
          <a:prstGeom prst="rect">
            <a:avLst/>
          </a:prstGeom>
          <a:noFill/>
          <a:ln>
            <a:noFill/>
          </a:ln>
        </p:spPr>
      </p:pic>
      <p:pic>
        <p:nvPicPr>
          <p:cNvPr id="65" name="Google Shape;65;p1"/>
          <p:cNvPicPr preferRelativeResize="0"/>
          <p:nvPr/>
        </p:nvPicPr>
        <p:blipFill rotWithShape="1">
          <a:blip r:embed="rId9">
            <a:alphaModFix/>
          </a:blip>
          <a:srcRect/>
          <a:stretch/>
        </p:blipFill>
        <p:spPr>
          <a:xfrm rot="10800000">
            <a:off x="-8823" y="-2625"/>
            <a:ext cx="9167198" cy="164400"/>
          </a:xfrm>
          <a:prstGeom prst="rect">
            <a:avLst/>
          </a:prstGeom>
          <a:noFill/>
          <a:ln>
            <a:noFill/>
          </a:ln>
        </p:spPr>
      </p:pic>
      <p:sp>
        <p:nvSpPr>
          <p:cNvPr id="66" name="Google Shape;66;p1"/>
          <p:cNvSpPr txBox="1"/>
          <p:nvPr/>
        </p:nvSpPr>
        <p:spPr>
          <a:xfrm>
            <a:off x="2140649" y="2655325"/>
            <a:ext cx="22746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400" b="1" i="0" u="none" strike="noStrike" cap="none">
                <a:solidFill>
                  <a:srgbClr val="000000"/>
                </a:solidFill>
                <a:latin typeface="Arial"/>
                <a:ea typeface="Arial"/>
                <a:cs typeface="Arial"/>
                <a:sym typeface="Arial"/>
              </a:rPr>
              <a:t>GEOMETRIA</a:t>
            </a:r>
            <a:endParaRPr sz="2400" b="1" i="0" u="none" strike="noStrike" cap="none">
              <a:solidFill>
                <a:srgbClr val="000000"/>
              </a:solidFill>
              <a:latin typeface="Arial"/>
              <a:ea typeface="Arial"/>
              <a:cs typeface="Arial"/>
              <a:sym typeface="Arial"/>
            </a:endParaRPr>
          </a:p>
        </p:txBody>
      </p:sp>
      <p:sp>
        <p:nvSpPr>
          <p:cNvPr id="67" name="Google Shape;67;p1"/>
          <p:cNvSpPr txBox="1"/>
          <p:nvPr/>
        </p:nvSpPr>
        <p:spPr>
          <a:xfrm>
            <a:off x="1415253" y="3822180"/>
            <a:ext cx="3725400" cy="382800"/>
          </a:xfrm>
          <a:prstGeom prst="rect">
            <a:avLst/>
          </a:prstGeom>
          <a:noFill/>
          <a:ln>
            <a:noFill/>
          </a:ln>
        </p:spPr>
        <p:txBody>
          <a:bodyPr spcFirstLastPara="1" wrap="square" lIns="91425" tIns="91425" rIns="91425" bIns="91425" anchor="t" anchorCtr="0">
            <a:noAutofit/>
          </a:bodyPr>
          <a:lstStyle/>
          <a:p>
            <a:pPr marL="0" marR="0" lvl="0" indent="0" algn="just" rtl="0">
              <a:lnSpc>
                <a:spcPct val="85000"/>
              </a:lnSpc>
              <a:spcBef>
                <a:spcPts val="0"/>
              </a:spcBef>
              <a:spcAft>
                <a:spcPts val="0"/>
              </a:spcAft>
              <a:buClr>
                <a:srgbClr val="000000"/>
              </a:buClr>
              <a:buSzPts val="3600"/>
              <a:buFont typeface="Arial"/>
              <a:buNone/>
            </a:pPr>
            <a:r>
              <a:rPr lang="pt-BR" sz="1800" b="0" i="0" u="sng" strike="noStrike" cap="none">
                <a:solidFill>
                  <a:srgbClr val="000000"/>
                </a:solidFill>
                <a:latin typeface="Arial"/>
                <a:ea typeface="Arial"/>
                <a:cs typeface="Arial"/>
                <a:sym typeface="Arial"/>
              </a:rPr>
              <a:t>Recomposição das Aprendizagens </a:t>
            </a:r>
            <a:endParaRPr sz="1800" b="0" i="0" u="sng" strike="noStrike" cap="none">
              <a:solidFill>
                <a:srgbClr val="000000"/>
              </a:solidFill>
              <a:latin typeface="Arial"/>
              <a:ea typeface="Arial"/>
              <a:cs typeface="Arial"/>
              <a:sym typeface="Arial"/>
            </a:endParaRPr>
          </a:p>
        </p:txBody>
      </p:sp>
      <p:sp>
        <p:nvSpPr>
          <p:cNvPr id="68" name="Google Shape;68;p1"/>
          <p:cNvSpPr txBox="1"/>
          <p:nvPr/>
        </p:nvSpPr>
        <p:spPr>
          <a:xfrm>
            <a:off x="359399" y="1866975"/>
            <a:ext cx="58371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pt-BR" sz="1800" b="0" i="0" u="none" strike="noStrike" cap="none">
                <a:solidFill>
                  <a:schemeClr val="lt1"/>
                </a:solidFill>
                <a:highlight>
                  <a:srgbClr val="B52C2F"/>
                </a:highlight>
                <a:latin typeface="Lexend Medium"/>
                <a:ea typeface="Lexend Medium"/>
                <a:cs typeface="Lexend Medium"/>
                <a:sym typeface="Lexend Medium"/>
              </a:rPr>
              <a:t>Educação para o Desenvolvimento Sustentável</a:t>
            </a:r>
            <a:endParaRPr sz="1800" b="0" i="0" u="none" strike="noStrike" cap="none">
              <a:solidFill>
                <a:schemeClr val="lt1"/>
              </a:solidFill>
              <a:latin typeface="Lexend Medium"/>
              <a:ea typeface="Lexend Medium"/>
              <a:cs typeface="Lexend Medium"/>
              <a:sym typeface="Lexend Medium"/>
            </a:endParaRPr>
          </a:p>
        </p:txBody>
      </p:sp>
      <p:sp>
        <p:nvSpPr>
          <p:cNvPr id="69" name="Google Shape;69;p1"/>
          <p:cNvSpPr txBox="1"/>
          <p:nvPr/>
        </p:nvSpPr>
        <p:spPr>
          <a:xfrm>
            <a:off x="341249" y="1001850"/>
            <a:ext cx="5873400" cy="405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700"/>
              <a:buFont typeface="Arial"/>
              <a:buNone/>
            </a:pPr>
            <a:r>
              <a:rPr lang="pt-BR" sz="2700" b="1" i="0" u="none" strike="noStrike" cap="none">
                <a:solidFill>
                  <a:srgbClr val="173D73"/>
                </a:solidFill>
                <a:latin typeface="Bebas Neue"/>
                <a:ea typeface="Bebas Neue"/>
                <a:cs typeface="Bebas Neue"/>
                <a:sym typeface="Bebas Neue"/>
              </a:rPr>
              <a:t>II ciclo formativo estadual regionalizado</a:t>
            </a:r>
            <a:endParaRPr sz="2700" b="1" i="0" u="none" strike="noStrike" cap="none">
              <a:solidFill>
                <a:srgbClr val="173D73"/>
              </a:solidFill>
              <a:latin typeface="Bebas Neue"/>
              <a:ea typeface="Bebas Neue"/>
              <a:cs typeface="Bebas Neue"/>
              <a:sym typeface="Bebas Neue"/>
            </a:endParaRPr>
          </a:p>
        </p:txBody>
      </p:sp>
      <p:sp>
        <p:nvSpPr>
          <p:cNvPr id="70" name="Google Shape;70;p1"/>
          <p:cNvSpPr txBox="1"/>
          <p:nvPr/>
        </p:nvSpPr>
        <p:spPr>
          <a:xfrm>
            <a:off x="1378802" y="1359075"/>
            <a:ext cx="37983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pt-BR" sz="2700" b="1" i="0" u="none" strike="noStrike" cap="none">
                <a:solidFill>
                  <a:srgbClr val="173D73"/>
                </a:solidFill>
                <a:latin typeface="Bebas Neue"/>
                <a:ea typeface="Bebas Neue"/>
                <a:cs typeface="Bebas Neue"/>
                <a:sym typeface="Bebas Neue"/>
              </a:rPr>
              <a:t>pacto pela aprendizagem</a:t>
            </a:r>
            <a:endParaRPr sz="2700" b="1" i="0" u="none" strike="noStrike" cap="none">
              <a:solidFill>
                <a:srgbClr val="173D73"/>
              </a:solidFill>
              <a:latin typeface="Bebas Neue"/>
              <a:ea typeface="Bebas Neue"/>
              <a:cs typeface="Bebas Neue"/>
              <a:sym typeface="Bebas Neue"/>
            </a:endParaRPr>
          </a:p>
        </p:txBody>
      </p:sp>
      <p:pic>
        <p:nvPicPr>
          <p:cNvPr id="71" name="Google Shape;71;p1"/>
          <p:cNvPicPr preferRelativeResize="0"/>
          <p:nvPr/>
        </p:nvPicPr>
        <p:blipFill rotWithShape="1">
          <a:blip r:embed="rId10">
            <a:alphaModFix/>
          </a:blip>
          <a:srcRect/>
          <a:stretch/>
        </p:blipFill>
        <p:spPr>
          <a:xfrm>
            <a:off x="2741692" y="215082"/>
            <a:ext cx="1072516" cy="78676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sp>
        <p:nvSpPr>
          <p:cNvPr id="76" name="Google Shape;76;p2"/>
          <p:cNvSpPr txBox="1"/>
          <p:nvPr/>
        </p:nvSpPr>
        <p:spPr>
          <a:xfrm>
            <a:off x="505949" y="1741750"/>
            <a:ext cx="3790500" cy="1416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pt-BR" sz="2700" b="1" i="0" u="none" strike="noStrike" cap="none">
                <a:solidFill>
                  <a:srgbClr val="173D73"/>
                </a:solidFill>
                <a:latin typeface="Bebas Neue"/>
                <a:ea typeface="Bebas Neue"/>
                <a:cs typeface="Bebas Neue"/>
                <a:sym typeface="Bebas Neue"/>
              </a:rPr>
              <a:t>FORMADOR</a:t>
            </a:r>
            <a:endParaRPr sz="2700" b="1" i="0" u="none" strike="noStrike" cap="none">
              <a:solidFill>
                <a:srgbClr val="173D73"/>
              </a:solidFill>
              <a:latin typeface="Bebas Neue"/>
              <a:ea typeface="Bebas Neue"/>
              <a:cs typeface="Bebas Neue"/>
              <a:sym typeface="Bebas Neue"/>
            </a:endParaRPr>
          </a:p>
          <a:p>
            <a:pPr marL="0" marR="0" lvl="0" indent="0" algn="ctr" rtl="0">
              <a:lnSpc>
                <a:spcPct val="100000"/>
              </a:lnSpc>
              <a:spcBef>
                <a:spcPts val="0"/>
              </a:spcBef>
              <a:spcAft>
                <a:spcPts val="0"/>
              </a:spcAft>
              <a:buClr>
                <a:srgbClr val="000000"/>
              </a:buClr>
              <a:buSzPts val="2700"/>
              <a:buFont typeface="Arial"/>
              <a:buNone/>
            </a:pPr>
            <a:r>
              <a:rPr lang="pt-BR" sz="2700" b="1" i="0" u="none" strike="noStrike" cap="none">
                <a:solidFill>
                  <a:srgbClr val="173D73"/>
                </a:solidFill>
                <a:latin typeface="Bebas Neue"/>
                <a:ea typeface="Bebas Neue"/>
                <a:cs typeface="Bebas Neue"/>
                <a:sym typeface="Bebas Neue"/>
              </a:rPr>
              <a:t> </a:t>
            </a:r>
            <a:r>
              <a:rPr lang="pt-BR" sz="2000" b="1" i="0" u="none" strike="noStrike" cap="none">
                <a:solidFill>
                  <a:srgbClr val="173D73"/>
                </a:solidFill>
                <a:latin typeface="Bebas Neue"/>
                <a:ea typeface="Bebas Neue"/>
                <a:cs typeface="Bebas Neue"/>
                <a:sym typeface="Bebas Neue"/>
              </a:rPr>
              <a:t>EIXO Recomposição das aprendizagens</a:t>
            </a:r>
            <a:endParaRPr sz="2000" b="1" i="0" u="none" strike="noStrike" cap="none">
              <a:solidFill>
                <a:srgbClr val="173D73"/>
              </a:solidFill>
              <a:latin typeface="Bebas Neue"/>
              <a:ea typeface="Bebas Neue"/>
              <a:cs typeface="Bebas Neue"/>
              <a:sym typeface="Bebas Neue"/>
            </a:endParaRPr>
          </a:p>
          <a:p>
            <a:pPr marL="0" marR="0" lvl="0" indent="0" algn="ctr" rtl="0">
              <a:lnSpc>
                <a:spcPct val="100000"/>
              </a:lnSpc>
              <a:spcBef>
                <a:spcPts val="0"/>
              </a:spcBef>
              <a:spcAft>
                <a:spcPts val="0"/>
              </a:spcAft>
              <a:buClr>
                <a:srgbClr val="000000"/>
              </a:buClr>
              <a:buSzPts val="2700"/>
              <a:buFont typeface="Arial"/>
              <a:buNone/>
            </a:pPr>
            <a:r>
              <a:rPr lang="pt-BR" sz="3200" b="1" i="0" u="sng" strike="noStrike" cap="none">
                <a:solidFill>
                  <a:srgbClr val="173D73"/>
                </a:solidFill>
                <a:latin typeface="Bebas Neue"/>
                <a:ea typeface="Bebas Neue"/>
                <a:cs typeface="Bebas Neue"/>
                <a:sym typeface="Bebas Neue"/>
              </a:rPr>
              <a:t>MATEMÁTICA</a:t>
            </a:r>
            <a:endParaRPr sz="3200" b="1" i="0" u="sng" strike="noStrike" cap="none">
              <a:solidFill>
                <a:srgbClr val="173D73"/>
              </a:solidFill>
              <a:latin typeface="Bebas Neue"/>
              <a:ea typeface="Bebas Neue"/>
              <a:cs typeface="Bebas Neue"/>
              <a:sym typeface="Bebas Neue"/>
            </a:endParaRPr>
          </a:p>
        </p:txBody>
      </p:sp>
      <p:sp>
        <p:nvSpPr>
          <p:cNvPr id="78" name="Google Shape;78;p2"/>
          <p:cNvSpPr txBox="1"/>
          <p:nvPr/>
        </p:nvSpPr>
        <p:spPr>
          <a:xfrm>
            <a:off x="5045425" y="3375563"/>
            <a:ext cx="3651250" cy="5067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pt-BR" sz="2700" b="1" dirty="0" err="1" smtClean="0">
                <a:solidFill>
                  <a:srgbClr val="173D73"/>
                </a:solidFill>
                <a:latin typeface="Bebas Neue"/>
                <a:ea typeface="Bebas Neue"/>
                <a:cs typeface="Bebas Neue"/>
                <a:sym typeface="Bebas Neue"/>
              </a:rPr>
              <a:t>Prof</a:t>
            </a:r>
            <a:r>
              <a:rPr lang="pt-BR" sz="2700" b="1" dirty="0" smtClean="0">
                <a:solidFill>
                  <a:srgbClr val="173D73"/>
                </a:solidFill>
                <a:latin typeface="Bebas Neue"/>
                <a:ea typeface="Bebas Neue"/>
                <a:cs typeface="Bebas Neue"/>
                <a:sym typeface="Bebas Neue"/>
              </a:rPr>
              <a:t>: Adailson pereira</a:t>
            </a:r>
            <a:endParaRPr sz="2700" b="1" i="0" u="none" strike="noStrike" cap="none" dirty="0">
              <a:solidFill>
                <a:srgbClr val="173D73"/>
              </a:solidFill>
              <a:latin typeface="Bebas Neue"/>
              <a:ea typeface="Bebas Neue"/>
              <a:cs typeface="Bebas Neue"/>
              <a:sym typeface="Bebas Neue"/>
            </a:endParaRPr>
          </a:p>
        </p:txBody>
      </p:sp>
      <p:pic>
        <p:nvPicPr>
          <p:cNvPr id="1026" name="Picture 2" descr="C:\Users\adaol\Downloads\WhatsApp Image 2026-02-14 at 09.03.55.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9521" y="392506"/>
            <a:ext cx="2983057" cy="29830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3"/>
          <p:cNvSpPr txBox="1"/>
          <p:nvPr/>
        </p:nvSpPr>
        <p:spPr>
          <a:xfrm>
            <a:off x="3328932" y="415835"/>
            <a:ext cx="2136900" cy="55181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3000" b="1" i="0" u="none" strike="noStrike" cap="none">
                <a:solidFill>
                  <a:srgbClr val="2F447D"/>
                </a:solidFill>
                <a:latin typeface="Oswald"/>
                <a:ea typeface="Oswald"/>
                <a:cs typeface="Oswald"/>
                <a:sym typeface="Oswald"/>
              </a:rPr>
              <a:t>AGENDA</a:t>
            </a:r>
            <a:endParaRPr sz="3000" b="1" i="0" u="none" strike="noStrike" cap="none">
              <a:solidFill>
                <a:srgbClr val="2F447D"/>
              </a:solidFill>
              <a:latin typeface="Oswald"/>
              <a:ea typeface="Oswald"/>
              <a:cs typeface="Oswald"/>
              <a:sym typeface="Oswald"/>
            </a:endParaRPr>
          </a:p>
        </p:txBody>
      </p:sp>
      <p:sp>
        <p:nvSpPr>
          <p:cNvPr id="85" name="Google Shape;85;p3"/>
          <p:cNvSpPr txBox="1"/>
          <p:nvPr/>
        </p:nvSpPr>
        <p:spPr>
          <a:xfrm>
            <a:off x="140335" y="1117600"/>
            <a:ext cx="6586220" cy="3293110"/>
          </a:xfrm>
          <a:prstGeom prst="rect">
            <a:avLst/>
          </a:prstGeom>
          <a:noFill/>
          <a:ln>
            <a:noFill/>
          </a:ln>
        </p:spPr>
        <p:txBody>
          <a:bodyPr spcFirstLastPara="1" wrap="square" lIns="91425" tIns="45700" rIns="91425" bIns="45700" anchor="t" anchorCtr="0">
            <a:noAutofit/>
          </a:bodyPr>
          <a:lstStyle/>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Contrato didático;</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Objetivos do encontro;</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Acolhida: Leitura - A Canoa, Poesia.</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Aquecimento</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Apresentação do tema - Um breve histórico da Geometria</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Consigna 1</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Teoria de Van </a:t>
            </a:r>
            <a:r>
              <a:rPr lang="pt-BR" sz="1600" b="0" i="0" u="none" strike="noStrike" cap="none" dirty="0" err="1">
                <a:solidFill>
                  <a:srgbClr val="173D73"/>
                </a:solidFill>
                <a:latin typeface="Arial"/>
                <a:ea typeface="Arial"/>
                <a:cs typeface="Arial"/>
                <a:sym typeface="Arial"/>
              </a:rPr>
              <a:t>Hiele</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Consigna 2</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err="1">
                <a:solidFill>
                  <a:srgbClr val="173D73"/>
                </a:solidFill>
                <a:latin typeface="Arial"/>
                <a:ea typeface="Arial"/>
                <a:cs typeface="Arial"/>
                <a:sym typeface="Arial"/>
              </a:rPr>
              <a:t>Tangram</a:t>
            </a:r>
            <a:r>
              <a:rPr lang="pt-BR" sz="1600" b="0" i="0" u="none" strike="noStrike" cap="none" dirty="0">
                <a:solidFill>
                  <a:srgbClr val="173D73"/>
                </a:solidFill>
                <a:latin typeface="Arial"/>
                <a:ea typeface="Arial"/>
                <a:cs typeface="Arial"/>
                <a:sym typeface="Arial"/>
              </a:rPr>
              <a:t> e os benefícios do jogo em sala de aula</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Consigna 3</a:t>
            </a:r>
            <a:endParaRPr sz="1600" b="0" i="0" u="none" strike="noStrike" cap="none" dirty="0">
              <a:solidFill>
                <a:srgbClr val="173D73"/>
              </a:solidFill>
              <a:latin typeface="Arial"/>
              <a:ea typeface="Arial"/>
              <a:cs typeface="Arial"/>
              <a:sym typeface="Arial"/>
            </a:endParaRPr>
          </a:p>
          <a:p>
            <a:pPr marL="914400" marR="0" lvl="1" indent="-355600" algn="l" rtl="0">
              <a:lnSpc>
                <a:spcPct val="90000"/>
              </a:lnSpc>
              <a:spcBef>
                <a:spcPts val="500"/>
              </a:spcBef>
              <a:spcAft>
                <a:spcPts val="0"/>
              </a:spcAft>
              <a:buClr>
                <a:srgbClr val="173D73"/>
              </a:buClr>
              <a:buSzPts val="1663"/>
              <a:buFont typeface="Oswald"/>
              <a:buChar char="•"/>
            </a:pPr>
            <a:r>
              <a:rPr lang="pt-BR" sz="1600" b="0" i="0" u="none" strike="noStrike" cap="none" dirty="0">
                <a:solidFill>
                  <a:srgbClr val="173D73"/>
                </a:solidFill>
                <a:latin typeface="Arial"/>
                <a:ea typeface="Arial"/>
                <a:cs typeface="Arial"/>
                <a:sym typeface="Arial"/>
              </a:rPr>
              <a:t>Avaliação da formação</a:t>
            </a:r>
            <a:endParaRPr sz="1600" b="0" i="0" u="none" strike="noStrike" cap="none" dirty="0">
              <a:solidFill>
                <a:srgbClr val="173D73"/>
              </a:solidFill>
              <a:latin typeface="Arial"/>
              <a:ea typeface="Arial"/>
              <a:cs typeface="Arial"/>
              <a:sym typeface="Arial"/>
            </a:endParaRPr>
          </a:p>
          <a:p>
            <a:pPr marL="914400" marR="0" lvl="1" indent="-249999" algn="l" rtl="0">
              <a:lnSpc>
                <a:spcPct val="90000"/>
              </a:lnSpc>
              <a:spcBef>
                <a:spcPts val="500"/>
              </a:spcBef>
              <a:spcAft>
                <a:spcPts val="0"/>
              </a:spcAft>
              <a:buClr>
                <a:srgbClr val="173D73"/>
              </a:buClr>
              <a:buSzPts val="1663"/>
              <a:buFont typeface="Oswald"/>
              <a:buNone/>
            </a:pPr>
            <a:endParaRPr sz="1600" b="0" i="0" u="none" strike="noStrike" cap="none" dirty="0">
              <a:solidFill>
                <a:srgbClr val="173D73"/>
              </a:solidFill>
              <a:latin typeface="Oswald"/>
              <a:ea typeface="Oswald"/>
              <a:cs typeface="Oswald"/>
              <a:sym typeface="Oswald"/>
            </a:endParaRPr>
          </a:p>
          <a:p>
            <a:pPr marL="914400" marR="0" lvl="1" indent="-249999" algn="l" rtl="0">
              <a:lnSpc>
                <a:spcPct val="90000"/>
              </a:lnSpc>
              <a:spcBef>
                <a:spcPts val="500"/>
              </a:spcBef>
              <a:spcAft>
                <a:spcPts val="0"/>
              </a:spcAft>
              <a:buClr>
                <a:srgbClr val="173D73"/>
              </a:buClr>
              <a:buSzPts val="1663"/>
              <a:buFont typeface="Oswald"/>
              <a:buNone/>
            </a:pPr>
            <a:endParaRPr sz="1600" b="0" i="0" u="none" strike="noStrike" cap="none" dirty="0">
              <a:solidFill>
                <a:srgbClr val="173D73"/>
              </a:solidFill>
              <a:latin typeface="Oswald"/>
              <a:ea typeface="Oswald"/>
              <a:cs typeface="Oswald"/>
              <a:sym typeface="Oswald"/>
            </a:endParaRPr>
          </a:p>
          <a:p>
            <a:pPr marL="914400" marR="0" lvl="1" indent="-249999" algn="l" rtl="0">
              <a:lnSpc>
                <a:spcPct val="90000"/>
              </a:lnSpc>
              <a:spcBef>
                <a:spcPts val="500"/>
              </a:spcBef>
              <a:spcAft>
                <a:spcPts val="0"/>
              </a:spcAft>
              <a:buClr>
                <a:srgbClr val="173D73"/>
              </a:buClr>
              <a:buSzPts val="1663"/>
              <a:buFont typeface="Oswald"/>
              <a:buNone/>
            </a:pPr>
            <a:endParaRPr sz="1600" b="0" i="0" u="none" strike="noStrike" cap="none" dirty="0">
              <a:solidFill>
                <a:srgbClr val="173D73"/>
              </a:solidFill>
              <a:latin typeface="Oswald"/>
              <a:ea typeface="Oswald"/>
              <a:cs typeface="Oswald"/>
              <a:sym typeface="Oswald"/>
            </a:endParaRPr>
          </a:p>
          <a:p>
            <a:pPr marL="914400" marR="0" lvl="1" indent="-250190" algn="l" rtl="0">
              <a:lnSpc>
                <a:spcPct val="100000"/>
              </a:lnSpc>
              <a:spcBef>
                <a:spcPts val="500"/>
              </a:spcBef>
              <a:spcAft>
                <a:spcPts val="0"/>
              </a:spcAft>
              <a:buClr>
                <a:schemeClr val="dk2"/>
              </a:buClr>
              <a:buSzPts val="1463"/>
              <a:buFont typeface="Arial"/>
              <a:buNone/>
            </a:pPr>
            <a:endParaRPr sz="1600" b="0" i="0" u="none" strike="noStrike" cap="none" dirty="0">
              <a:solidFill>
                <a:srgbClr val="173D73"/>
              </a:solidFill>
              <a:latin typeface="Oswald"/>
              <a:ea typeface="Oswald"/>
              <a:cs typeface="Oswald"/>
              <a:sym typeface="Oswald"/>
            </a:endParaRPr>
          </a:p>
        </p:txBody>
      </p:sp>
      <p:pic>
        <p:nvPicPr>
          <p:cNvPr id="86" name="Google Shape;86;p3"/>
          <p:cNvPicPr preferRelativeResize="0"/>
          <p:nvPr/>
        </p:nvPicPr>
        <p:blipFill rotWithShape="1">
          <a:blip r:embed="rId4">
            <a:alphaModFix/>
          </a:blip>
          <a:srcRect/>
          <a:stretch/>
        </p:blipFill>
        <p:spPr>
          <a:xfrm>
            <a:off x="6483985" y="1388110"/>
            <a:ext cx="2551430" cy="2225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91" name="Google Shape;91;p4"/>
          <p:cNvPicPr preferRelativeResize="0"/>
          <p:nvPr/>
        </p:nvPicPr>
        <p:blipFill rotWithShape="1">
          <a:blip r:embed="rId4">
            <a:alphaModFix/>
          </a:blip>
          <a:srcRect/>
          <a:stretch/>
        </p:blipFill>
        <p:spPr>
          <a:xfrm>
            <a:off x="400685" y="1240790"/>
            <a:ext cx="2226310" cy="2453640"/>
          </a:xfrm>
          <a:prstGeom prst="rect">
            <a:avLst/>
          </a:prstGeom>
          <a:noFill/>
          <a:ln>
            <a:noFill/>
          </a:ln>
        </p:spPr>
      </p:pic>
      <p:sp>
        <p:nvSpPr>
          <p:cNvPr id="92" name="Google Shape;92;p4"/>
          <p:cNvSpPr txBox="1">
            <a:spLocks noGrp="1"/>
          </p:cNvSpPr>
          <p:nvPr>
            <p:ph type="body" idx="1"/>
          </p:nvPr>
        </p:nvSpPr>
        <p:spPr>
          <a:xfrm>
            <a:off x="2776220" y="1565275"/>
            <a:ext cx="6191250" cy="2454275"/>
          </a:xfrm>
          <a:prstGeom prst="rect">
            <a:avLst/>
          </a:prstGeom>
          <a:noFill/>
          <a:ln>
            <a:noFill/>
          </a:ln>
        </p:spPr>
        <p:txBody>
          <a:bodyPr spcFirstLastPara="1" wrap="square" lIns="91425" tIns="45700" rIns="91425" bIns="45700" anchor="t" anchorCtr="0">
            <a:noAutofit/>
          </a:bodyPr>
          <a:lstStyle/>
          <a:p>
            <a:pPr marL="457200" lvl="0" indent="-381000" algn="just" rtl="0">
              <a:lnSpc>
                <a:spcPct val="100000"/>
              </a:lnSpc>
              <a:spcBef>
                <a:spcPts val="1000"/>
              </a:spcBef>
              <a:spcAft>
                <a:spcPts val="0"/>
              </a:spcAft>
              <a:buClr>
                <a:srgbClr val="173D73"/>
              </a:buClr>
              <a:buSzPts val="2400"/>
              <a:buFont typeface="Oswald"/>
              <a:buChar char="•"/>
            </a:pPr>
            <a:r>
              <a:rPr lang="pt-BR">
                <a:solidFill>
                  <a:srgbClr val="173D73"/>
                </a:solidFill>
                <a:latin typeface="Arial"/>
                <a:ea typeface="Arial"/>
                <a:cs typeface="Arial"/>
                <a:sym typeface="Arial"/>
              </a:rPr>
              <a:t>Respeito aos tempos de fala e  objetividade.</a:t>
            </a:r>
            <a:endParaRPr>
              <a:solidFill>
                <a:srgbClr val="173D73"/>
              </a:solidFill>
              <a:latin typeface="Arial"/>
              <a:ea typeface="Arial"/>
              <a:cs typeface="Arial"/>
              <a:sym typeface="Arial"/>
            </a:endParaRPr>
          </a:p>
          <a:p>
            <a:pPr marL="457200" lvl="0" indent="-381000" algn="just" rtl="0">
              <a:lnSpc>
                <a:spcPct val="100000"/>
              </a:lnSpc>
              <a:spcBef>
                <a:spcPts val="1000"/>
              </a:spcBef>
              <a:spcAft>
                <a:spcPts val="0"/>
              </a:spcAft>
              <a:buClr>
                <a:srgbClr val="173D73"/>
              </a:buClr>
              <a:buSzPts val="2400"/>
              <a:buFont typeface="Oswald"/>
              <a:buChar char="•"/>
            </a:pPr>
            <a:r>
              <a:rPr lang="pt-BR">
                <a:solidFill>
                  <a:srgbClr val="173D73"/>
                </a:solidFill>
                <a:latin typeface="Arial"/>
                <a:ea typeface="Arial"/>
                <a:cs typeface="Arial"/>
                <a:sym typeface="Arial"/>
              </a:rPr>
              <a:t>Respeito aos tempos de realização das tarefas.</a:t>
            </a:r>
            <a:endParaRPr>
              <a:solidFill>
                <a:srgbClr val="173D73"/>
              </a:solidFill>
              <a:latin typeface="Arial"/>
              <a:ea typeface="Arial"/>
              <a:cs typeface="Arial"/>
              <a:sym typeface="Arial"/>
            </a:endParaRPr>
          </a:p>
          <a:p>
            <a:pPr marL="457200" lvl="0" indent="-381000" algn="just" rtl="0">
              <a:lnSpc>
                <a:spcPct val="100000"/>
              </a:lnSpc>
              <a:spcBef>
                <a:spcPts val="1000"/>
              </a:spcBef>
              <a:spcAft>
                <a:spcPts val="0"/>
              </a:spcAft>
              <a:buClr>
                <a:srgbClr val="173D73"/>
              </a:buClr>
              <a:buSzPts val="2400"/>
              <a:buFont typeface="Oswald"/>
              <a:buChar char="•"/>
            </a:pPr>
            <a:r>
              <a:rPr lang="pt-BR">
                <a:solidFill>
                  <a:srgbClr val="173D73"/>
                </a:solidFill>
                <a:latin typeface="Arial"/>
                <a:ea typeface="Arial"/>
                <a:cs typeface="Arial"/>
                <a:sym typeface="Arial"/>
              </a:rPr>
              <a:t>Evitar uso de celular nos momentos de fala dos colegas e estudo.</a:t>
            </a:r>
            <a:endParaRPr>
              <a:solidFill>
                <a:srgbClr val="173D73"/>
              </a:solidFill>
              <a:latin typeface="Arial"/>
              <a:ea typeface="Arial"/>
              <a:cs typeface="Arial"/>
              <a:sym typeface="Arial"/>
            </a:endParaRPr>
          </a:p>
          <a:p>
            <a:pPr marL="457200" lvl="0" indent="-381000" algn="just" rtl="0">
              <a:lnSpc>
                <a:spcPct val="100000"/>
              </a:lnSpc>
              <a:spcBef>
                <a:spcPts val="1000"/>
              </a:spcBef>
              <a:spcAft>
                <a:spcPts val="0"/>
              </a:spcAft>
              <a:buClr>
                <a:srgbClr val="173D73"/>
              </a:buClr>
              <a:buSzPts val="2400"/>
              <a:buFont typeface="Oswald"/>
              <a:buChar char="•"/>
            </a:pPr>
            <a:r>
              <a:rPr lang="pt-BR">
                <a:solidFill>
                  <a:srgbClr val="173D73"/>
                </a:solidFill>
                <a:latin typeface="Arial"/>
                <a:ea typeface="Arial"/>
                <a:cs typeface="Arial"/>
                <a:sym typeface="Arial"/>
              </a:rPr>
              <a:t>Participar de momentos de trocas de experiência para colaborar com o desenvolvimento profissional do grupo dentro da temática.</a:t>
            </a:r>
            <a:endParaRPr>
              <a:solidFill>
                <a:srgbClr val="173D73"/>
              </a:solidFill>
              <a:latin typeface="Arial"/>
              <a:ea typeface="Arial"/>
              <a:cs typeface="Arial"/>
              <a:sym typeface="Arial"/>
            </a:endParaRPr>
          </a:p>
          <a:p>
            <a:pPr marL="457200" lvl="0" indent="-228600" algn="just" rtl="0">
              <a:lnSpc>
                <a:spcPct val="100000"/>
              </a:lnSpc>
              <a:spcBef>
                <a:spcPts val="1000"/>
              </a:spcBef>
              <a:spcAft>
                <a:spcPts val="0"/>
              </a:spcAft>
              <a:buClr>
                <a:srgbClr val="173D73"/>
              </a:buClr>
              <a:buSzPts val="2400"/>
              <a:buFont typeface="Oswald"/>
              <a:buNone/>
            </a:pPr>
            <a:endParaRPr>
              <a:solidFill>
                <a:srgbClr val="173D73"/>
              </a:solidFill>
              <a:latin typeface="Arial"/>
              <a:ea typeface="Arial"/>
              <a:cs typeface="Arial"/>
              <a:sym typeface="Arial"/>
            </a:endParaRPr>
          </a:p>
        </p:txBody>
      </p:sp>
      <p:sp>
        <p:nvSpPr>
          <p:cNvPr id="93" name="Google Shape;93;p4"/>
          <p:cNvSpPr txBox="1"/>
          <p:nvPr/>
        </p:nvSpPr>
        <p:spPr>
          <a:xfrm>
            <a:off x="2948299" y="555625"/>
            <a:ext cx="3796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3000" b="1" i="0" u="none" strike="noStrike" cap="none">
                <a:solidFill>
                  <a:srgbClr val="2F447D"/>
                </a:solidFill>
                <a:latin typeface="Oswald"/>
                <a:ea typeface="Oswald"/>
                <a:cs typeface="Oswald"/>
                <a:sym typeface="Oswald"/>
              </a:rPr>
              <a:t>CONTRATO DIDÁTICO</a:t>
            </a:r>
            <a:endParaRPr sz="3000" b="1" i="0" u="none" strike="noStrike" cap="none">
              <a:solidFill>
                <a:srgbClr val="2F447D"/>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sp>
        <p:nvSpPr>
          <p:cNvPr id="98" name="Google Shape;98;p5"/>
          <p:cNvSpPr txBox="1"/>
          <p:nvPr/>
        </p:nvSpPr>
        <p:spPr>
          <a:xfrm>
            <a:off x="3230874" y="506725"/>
            <a:ext cx="3329100" cy="515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OBJETIVOS DO ENCONTRO</a:t>
            </a:r>
            <a:endParaRPr sz="2000" b="1" i="0" u="none" strike="noStrike" cap="none">
              <a:solidFill>
                <a:srgbClr val="2F447D"/>
              </a:solidFill>
              <a:latin typeface="Oswald"/>
              <a:ea typeface="Oswald"/>
              <a:cs typeface="Oswald"/>
              <a:sym typeface="Oswald"/>
            </a:endParaRPr>
          </a:p>
          <a:p>
            <a:pPr marL="0" marR="0" lvl="0" indent="0" algn="just"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 </a:t>
            </a:r>
            <a:endParaRPr sz="2000" b="1" i="0" u="none" strike="noStrike" cap="none">
              <a:solidFill>
                <a:srgbClr val="2F447D"/>
              </a:solidFill>
              <a:latin typeface="Oswald"/>
              <a:ea typeface="Oswald"/>
              <a:cs typeface="Oswald"/>
              <a:sym typeface="Oswald"/>
            </a:endParaRPr>
          </a:p>
        </p:txBody>
      </p:sp>
      <p:sp>
        <p:nvSpPr>
          <p:cNvPr id="99" name="Google Shape;99;p5"/>
          <p:cNvSpPr/>
          <p:nvPr/>
        </p:nvSpPr>
        <p:spPr>
          <a:xfrm>
            <a:off x="217805" y="1165225"/>
            <a:ext cx="8714740" cy="3138170"/>
          </a:xfrm>
          <a:prstGeom prst="rect">
            <a:avLst/>
          </a:prstGeom>
          <a:noFill/>
          <a:ln>
            <a:noFill/>
          </a:ln>
        </p:spPr>
        <p:txBody>
          <a:bodyPr spcFirstLastPara="1" wrap="square" lIns="91425" tIns="45700" rIns="91425" bIns="45700" anchor="ctr" anchorCtr="0">
            <a:spAutoFit/>
          </a:bodyPr>
          <a:lstStyle/>
          <a:p>
            <a:pPr marL="285750" marR="0" lvl="0" indent="-285750" algn="just" rtl="0">
              <a:lnSpc>
                <a:spcPct val="100000"/>
              </a:lnSpc>
              <a:spcBef>
                <a:spcPts val="0"/>
              </a:spcBef>
              <a:spcAft>
                <a:spcPts val="0"/>
              </a:spcAft>
              <a:buClr>
                <a:schemeClr val="dk1"/>
              </a:buClr>
              <a:buSzPts val="1800"/>
              <a:buFont typeface="Arial"/>
              <a:buChar char="•"/>
            </a:pPr>
            <a:r>
              <a:rPr lang="pt-BR" sz="1800" b="0" i="0" u="none" strike="noStrike" cap="none" dirty="0">
                <a:solidFill>
                  <a:schemeClr val="dk1"/>
                </a:solidFill>
                <a:latin typeface="Arial"/>
                <a:ea typeface="Arial"/>
                <a:cs typeface="Arial"/>
                <a:sym typeface="Arial"/>
              </a:rPr>
              <a:t> Analisar como as ideias geométricas evoluíram ao longo do tempo, desde as aplicações práticas até os conceitos abstratos. </a:t>
            </a:r>
            <a:endParaRPr sz="1800" b="0" i="0" u="none" strike="noStrike" cap="none" dirty="0">
              <a:solidFill>
                <a:schemeClr val="dk1"/>
              </a:solidFill>
              <a:latin typeface="Arial"/>
              <a:ea typeface="Arial"/>
              <a:cs typeface="Arial"/>
              <a:sym typeface="Arial"/>
            </a:endParaRPr>
          </a:p>
          <a:p>
            <a:pPr marL="285750" marR="0" lvl="0" indent="-171450" algn="just"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pt-BR" sz="1800" b="0" i="0" u="none" strike="noStrike" cap="none" dirty="0">
                <a:solidFill>
                  <a:schemeClr val="dk1"/>
                </a:solidFill>
                <a:latin typeface="Arial"/>
                <a:ea typeface="Arial"/>
                <a:cs typeface="Arial"/>
                <a:sym typeface="Arial"/>
              </a:rPr>
              <a:t>Compreender os </a:t>
            </a:r>
            <a:r>
              <a:rPr lang="pt-BR" sz="1800" b="1" i="0" u="none" strike="noStrike" cap="none" dirty="0">
                <a:solidFill>
                  <a:schemeClr val="dk1"/>
                </a:solidFill>
                <a:latin typeface="Arial"/>
                <a:ea typeface="Arial"/>
                <a:cs typeface="Arial"/>
                <a:sym typeface="Arial"/>
              </a:rPr>
              <a:t>níveis de Van </a:t>
            </a:r>
            <a:r>
              <a:rPr lang="pt-BR" sz="1800" b="1" i="0" u="none" strike="noStrike" cap="none" dirty="0" err="1">
                <a:solidFill>
                  <a:schemeClr val="dk1"/>
                </a:solidFill>
                <a:latin typeface="Arial"/>
                <a:ea typeface="Arial"/>
                <a:cs typeface="Arial"/>
                <a:sym typeface="Arial"/>
              </a:rPr>
              <a:t>Hiele</a:t>
            </a:r>
            <a:r>
              <a:rPr lang="pt-BR" sz="1800" b="0" i="0" u="none" strike="noStrike" cap="none" dirty="0">
                <a:solidFill>
                  <a:schemeClr val="dk1"/>
                </a:solidFill>
                <a:latin typeface="Arial"/>
                <a:ea typeface="Arial"/>
                <a:cs typeface="Arial"/>
                <a:sym typeface="Arial"/>
              </a:rPr>
              <a:t> e como eles se manifestam nos alunos.</a:t>
            </a:r>
            <a:endParaRPr sz="1800" b="0" i="0" u="none" strike="noStrike" cap="none" dirty="0">
              <a:solidFill>
                <a:schemeClr val="dk1"/>
              </a:solidFill>
              <a:latin typeface="Arial"/>
              <a:ea typeface="Arial"/>
              <a:cs typeface="Arial"/>
              <a:sym typeface="Arial"/>
            </a:endParaRPr>
          </a:p>
          <a:p>
            <a:pPr marL="285750" marR="0" lvl="0" indent="-171450" algn="just"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pt-BR" sz="1800" b="0" i="0" u="none" strike="noStrike" cap="none" dirty="0">
                <a:solidFill>
                  <a:schemeClr val="dk1"/>
                </a:solidFill>
                <a:latin typeface="Arial"/>
                <a:ea typeface="Arial"/>
                <a:cs typeface="Arial"/>
                <a:sym typeface="Arial"/>
              </a:rPr>
              <a:t>Planejar atividades que promovam a </a:t>
            </a:r>
            <a:r>
              <a:rPr lang="pt-BR" sz="1800" b="1" i="0" u="none" strike="noStrike" cap="none" dirty="0">
                <a:solidFill>
                  <a:schemeClr val="dk1"/>
                </a:solidFill>
                <a:latin typeface="Arial"/>
                <a:ea typeface="Arial"/>
                <a:cs typeface="Arial"/>
                <a:sym typeface="Arial"/>
              </a:rPr>
              <a:t>visualização</a:t>
            </a:r>
            <a:r>
              <a:rPr lang="pt-BR" sz="1800" b="0" i="0" u="none" strike="noStrike" cap="none" dirty="0">
                <a:solidFill>
                  <a:schemeClr val="dk1"/>
                </a:solidFill>
                <a:latin typeface="Arial"/>
                <a:ea typeface="Arial"/>
                <a:cs typeface="Arial"/>
                <a:sym typeface="Arial"/>
              </a:rPr>
              <a:t>, </a:t>
            </a:r>
            <a:r>
              <a:rPr lang="pt-BR" sz="1800" b="1" i="0" u="none" strike="noStrike" cap="none" dirty="0">
                <a:solidFill>
                  <a:schemeClr val="dk1"/>
                </a:solidFill>
                <a:latin typeface="Arial"/>
                <a:ea typeface="Arial"/>
                <a:cs typeface="Arial"/>
                <a:sym typeface="Arial"/>
              </a:rPr>
              <a:t>análise</a:t>
            </a:r>
            <a:r>
              <a:rPr lang="pt-BR" sz="1800" b="0" i="0" u="none" strike="noStrike" cap="none" dirty="0">
                <a:solidFill>
                  <a:schemeClr val="dk1"/>
                </a:solidFill>
                <a:latin typeface="Arial"/>
                <a:ea typeface="Arial"/>
                <a:cs typeface="Arial"/>
                <a:sym typeface="Arial"/>
              </a:rPr>
              <a:t> e </a:t>
            </a:r>
            <a:r>
              <a:rPr lang="pt-BR" sz="1800" b="1" i="0" u="none" strike="noStrike" cap="none" dirty="0">
                <a:solidFill>
                  <a:schemeClr val="dk1"/>
                </a:solidFill>
                <a:latin typeface="Arial"/>
                <a:ea typeface="Arial"/>
                <a:cs typeface="Arial"/>
                <a:sym typeface="Arial"/>
              </a:rPr>
              <a:t>dedução informal</a:t>
            </a:r>
            <a:r>
              <a:rPr lang="pt-BR"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285750" marR="0" lvl="0" indent="-171450" algn="just"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pt-BR" sz="1800" b="0" i="0" u="none" strike="noStrike" cap="none" dirty="0">
                <a:solidFill>
                  <a:schemeClr val="dk1"/>
                </a:solidFill>
                <a:latin typeface="Arial"/>
                <a:ea typeface="Arial"/>
                <a:cs typeface="Arial"/>
                <a:sym typeface="Arial"/>
              </a:rPr>
              <a:t>Fortalecer o conhecimento dos professores sobre </a:t>
            </a:r>
            <a:r>
              <a:rPr lang="pt-BR" sz="1800" b="1" i="0" u="none" strike="noStrike" cap="none" dirty="0">
                <a:solidFill>
                  <a:schemeClr val="dk1"/>
                </a:solidFill>
                <a:latin typeface="Arial"/>
                <a:ea typeface="Arial"/>
                <a:cs typeface="Arial"/>
                <a:sym typeface="Arial"/>
              </a:rPr>
              <a:t>formas geométricas</a:t>
            </a:r>
            <a:r>
              <a:rPr lang="pt-BR" sz="1800" b="0" i="0" u="none" strike="noStrike" cap="none" dirty="0">
                <a:solidFill>
                  <a:schemeClr val="dk1"/>
                </a:solidFill>
                <a:latin typeface="Arial"/>
                <a:ea typeface="Arial"/>
                <a:cs typeface="Arial"/>
                <a:sym typeface="Arial"/>
              </a:rPr>
              <a:t>, </a:t>
            </a:r>
            <a:r>
              <a:rPr lang="pt-BR" sz="1800" b="1" i="0" u="none" strike="noStrike" cap="none" dirty="0">
                <a:solidFill>
                  <a:schemeClr val="dk1"/>
                </a:solidFill>
                <a:latin typeface="Arial"/>
                <a:ea typeface="Arial"/>
                <a:cs typeface="Arial"/>
                <a:sym typeface="Arial"/>
              </a:rPr>
              <a:t>propriedades</a:t>
            </a:r>
            <a:r>
              <a:rPr lang="pt-BR" sz="1800" b="0" i="0" u="none" strike="noStrike" cap="none" dirty="0">
                <a:solidFill>
                  <a:schemeClr val="dk1"/>
                </a:solidFill>
                <a:latin typeface="Arial"/>
                <a:ea typeface="Arial"/>
                <a:cs typeface="Arial"/>
                <a:sym typeface="Arial"/>
              </a:rPr>
              <a:t>, </a:t>
            </a:r>
            <a:r>
              <a:rPr lang="pt-BR" sz="1800" b="1" i="0" u="none" strike="noStrike" cap="none" dirty="0">
                <a:solidFill>
                  <a:schemeClr val="dk1"/>
                </a:solidFill>
                <a:latin typeface="Arial"/>
                <a:ea typeface="Arial"/>
                <a:cs typeface="Arial"/>
                <a:sym typeface="Arial"/>
              </a:rPr>
              <a:t>relações espaciais</a:t>
            </a:r>
            <a:r>
              <a:rPr lang="pt-BR" sz="1800" b="0" i="0" u="none" strike="noStrike" cap="none" dirty="0">
                <a:solidFill>
                  <a:schemeClr val="dk1"/>
                </a:solidFill>
                <a:latin typeface="Arial"/>
                <a:ea typeface="Arial"/>
                <a:cs typeface="Arial"/>
                <a:sym typeface="Arial"/>
              </a:rPr>
              <a:t> e </a:t>
            </a:r>
            <a:r>
              <a:rPr lang="pt-BR" sz="1800" b="1" i="0" u="none" strike="noStrike" cap="none" dirty="0">
                <a:solidFill>
                  <a:schemeClr val="dk1"/>
                </a:solidFill>
                <a:latin typeface="Arial"/>
                <a:ea typeface="Arial"/>
                <a:cs typeface="Arial"/>
                <a:sym typeface="Arial"/>
              </a:rPr>
              <a:t>transformações</a:t>
            </a:r>
            <a:r>
              <a:rPr lang="pt-BR"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a:p>
            <a:pPr marL="285750" marR="0" lvl="0" indent="-171450" algn="just"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pt-BR" sz="1800" b="0" i="0" u="none" strike="noStrike" cap="none" dirty="0">
                <a:solidFill>
                  <a:schemeClr val="dk1"/>
                </a:solidFill>
                <a:latin typeface="Arial"/>
                <a:ea typeface="Arial"/>
                <a:cs typeface="Arial"/>
                <a:sym typeface="Arial"/>
              </a:rPr>
              <a:t>Dialogar sobre a importância da equidade em sala de aula</a:t>
            </a:r>
            <a:endParaRPr sz="1800" b="0" i="0" u="none" strike="noStrike" cap="none" dirty="0">
              <a:solidFill>
                <a:schemeClr val="dk1"/>
              </a:solidFill>
              <a:latin typeface="Arial"/>
              <a:ea typeface="Arial"/>
              <a:cs typeface="Arial"/>
              <a:sym typeface="Arial"/>
            </a:endParaRPr>
          </a:p>
        </p:txBody>
      </p:sp>
      <p:sp>
        <p:nvSpPr>
          <p:cNvPr id="100" name="Google Shape;100;p5"/>
          <p:cNvSpPr/>
          <p:nvPr/>
        </p:nvSpPr>
        <p:spPr>
          <a:xfrm>
            <a:off x="217953" y="1337994"/>
            <a:ext cx="184731"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5"/>
          <p:cNvSpPr/>
          <p:nvPr/>
        </p:nvSpPr>
        <p:spPr>
          <a:xfrm>
            <a:off x="464089" y="2549992"/>
            <a:ext cx="184731" cy="36933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sp>
        <p:nvSpPr>
          <p:cNvPr id="6" name="CaixaDeTexto 5">
            <a:extLst>
              <a:ext uri="{FF2B5EF4-FFF2-40B4-BE49-F238E27FC236}">
                <a16:creationId xmlns:a16="http://schemas.microsoft.com/office/drawing/2014/main" xmlns="" id="{A6E78ED0-143D-73E5-C81A-3B940118EEDB}"/>
              </a:ext>
            </a:extLst>
          </p:cNvPr>
          <p:cNvSpPr txBox="1"/>
          <p:nvPr/>
        </p:nvSpPr>
        <p:spPr>
          <a:xfrm>
            <a:off x="66907" y="669058"/>
            <a:ext cx="8608742" cy="3930371"/>
          </a:xfrm>
          <a:prstGeom prst="rect">
            <a:avLst/>
          </a:prstGeom>
          <a:noFill/>
        </p:spPr>
        <p:txBody>
          <a:bodyPr wrap="square">
            <a:spAutoFit/>
          </a:bodyPr>
          <a:lstStyle/>
          <a:p>
            <a:pPr algn="ctr">
              <a:lnSpc>
                <a:spcPct val="150000"/>
              </a:lnSpc>
            </a:pPr>
            <a:r>
              <a:rPr lang="pt-BR" b="1" dirty="0"/>
              <a:t>Eu sei, mas não devia.</a:t>
            </a:r>
          </a:p>
          <a:p>
            <a:pPr algn="ctr">
              <a:lnSpc>
                <a:spcPct val="150000"/>
              </a:lnSpc>
            </a:pPr>
            <a:endParaRPr lang="pt-BR" b="1" dirty="0"/>
          </a:p>
          <a:p>
            <a:pPr algn="just">
              <a:lnSpc>
                <a:spcPct val="150000"/>
              </a:lnSpc>
            </a:pPr>
            <a:r>
              <a:rPr lang="pt-BR" dirty="0"/>
              <a:t>Eu sei que a gente se acostuma. Mas não devia.</a:t>
            </a:r>
          </a:p>
          <a:p>
            <a:pPr algn="just">
              <a:lnSpc>
                <a:spcPct val="150000"/>
              </a:lnSpc>
            </a:pPr>
            <a:r>
              <a:rPr lang="pt-BR" dirty="0"/>
              <a:t>A gente se acostuma a morar em apartamentos de fundos e a não ter outra vista que não as janelas ao redor. E, porque não tem vista, logo se acostuma a não olhar para fora. E, porque não olha para fora, logo se acostuma a não abrir de todo as cortinas. E, porque não abre as cortinas, logo se acostuma a acender mais cedo a luz. E, à medida que se acostuma, esquece o sol, esquece o ar, esquece a amplidão.</a:t>
            </a:r>
          </a:p>
          <a:p>
            <a:pPr algn="just">
              <a:lnSpc>
                <a:spcPct val="150000"/>
              </a:lnSpc>
            </a:pPr>
            <a:r>
              <a:rPr lang="pt-BR" dirty="0"/>
              <a:t>A gente se acostuma a acordar de manhã sobressaltado porque está na hora. A tomar o café́ correndo porque está atrasado. A ler o jornal no ônibus porque não pode perder o tempo da viagem. A comer sanduíche porque não dá para almoçar. A sair do trabalho porque já́ é noite. A cochilar no ônibus porque está cansado. A deitar cedo e dormir pesado sem ter vivido o dia.</a:t>
            </a:r>
          </a:p>
          <a:p>
            <a:pPr algn="ctr">
              <a:lnSpc>
                <a:spcPct val="150000"/>
              </a:lnSpc>
            </a:pPr>
            <a:endParaRPr lang="pt-BR"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7"/>
          <p:cNvSpPr txBox="1"/>
          <p:nvPr/>
        </p:nvSpPr>
        <p:spPr>
          <a:xfrm>
            <a:off x="615950" y="733425"/>
            <a:ext cx="7911465" cy="3971925"/>
          </a:xfrm>
          <a:prstGeom prst="rect">
            <a:avLst/>
          </a:prstGeom>
          <a:noFill/>
          <a:ln>
            <a:noFill/>
          </a:ln>
        </p:spPr>
        <p:txBody>
          <a:bodyPr spcFirstLastPara="1" wrap="square" lIns="91425" tIns="45700" rIns="91425" bIns="45700" anchor="t" anchorCtr="0">
            <a:noAutofit/>
          </a:bodyPr>
          <a:lstStyle/>
          <a:p>
            <a:pPr algn="just">
              <a:lnSpc>
                <a:spcPct val="150000"/>
              </a:lnSpc>
            </a:pPr>
            <a:r>
              <a:rPr lang="pt-BR" dirty="0"/>
              <a:t>A gente se acostuma a abrir o jornal e a ler sobre a guerra. E, aceitando a guerra, aceita os mortos e que haja números para os mortos. E, aceitando os números, aceita não acreditar nas negociações de paz. E, não acreditando nas negociações de paz, aceita ler todo dia da guerra, dos números, da longa duração.</a:t>
            </a:r>
          </a:p>
          <a:p>
            <a:pPr algn="just">
              <a:lnSpc>
                <a:spcPct val="150000"/>
              </a:lnSpc>
            </a:pPr>
            <a:r>
              <a:rPr lang="pt-BR" dirty="0"/>
              <a:t>A gente se acostuma a esperar o dia inteiro e ouvir no telefone: hoje não posso ir. A sorrir para as pessoas sem receber um sorriso de volta. A ser ignorado quando precisava tanto ser visto.</a:t>
            </a:r>
          </a:p>
          <a:p>
            <a:pPr lvl="0" algn="just">
              <a:lnSpc>
                <a:spcPct val="150000"/>
              </a:lnSpc>
            </a:pPr>
            <a:r>
              <a:rPr lang="pt-BR" dirty="0"/>
              <a:t>A gente se acostuma a pagar por tudo o que deseja e o de que necessita. E a lutar para ganhar o dinheiro com que pagar. E a ganhar menos do que precisa. E a fazer fila para pagar. E a pagar mais do que as coisas valem. E a saber que cada vez pagar mais. E a procurar mais trabalho, para ganhar mais dinheiro, para ter com que pagar nas filas em que se cobra.</a:t>
            </a: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6"/>
        <p:cNvGrpSpPr/>
        <p:nvPr/>
      </p:nvGrpSpPr>
      <p:grpSpPr>
        <a:xfrm>
          <a:off x="0" y="0"/>
          <a:ext cx="0" cy="0"/>
          <a:chOff x="0" y="0"/>
          <a:chExt cx="0" cy="0"/>
        </a:xfrm>
      </p:grpSpPr>
      <p:sp>
        <p:nvSpPr>
          <p:cNvPr id="117" name="Google Shape;117;p8"/>
          <p:cNvSpPr txBox="1"/>
          <p:nvPr/>
        </p:nvSpPr>
        <p:spPr>
          <a:xfrm>
            <a:off x="446048" y="986697"/>
            <a:ext cx="7954537" cy="3000781"/>
          </a:xfrm>
          <a:prstGeom prst="rect">
            <a:avLst/>
          </a:prstGeom>
          <a:noFill/>
          <a:ln>
            <a:noFill/>
          </a:ln>
        </p:spPr>
        <p:txBody>
          <a:bodyPr spcFirstLastPara="1" wrap="square" lIns="91425" tIns="45700" rIns="91425" bIns="45700" anchor="t" anchorCtr="0">
            <a:spAutoFit/>
          </a:bodyPr>
          <a:lstStyle/>
          <a:p>
            <a:pPr algn="just">
              <a:lnSpc>
                <a:spcPct val="150000"/>
              </a:lnSpc>
            </a:pPr>
            <a:r>
              <a:rPr lang="pt-BR" dirty="0"/>
              <a:t>A gente se acostuma a andar na rua e ver cartazes. A abrir as revistas e ver anúncios. A ligar a televisão e assistir a comerciais. A ir ao cinema e engolir publicidade. A ser instigado, conduzido, desnorteado, lançado na infindável catarata dos produtos.</a:t>
            </a:r>
          </a:p>
          <a:p>
            <a:pPr algn="just">
              <a:lnSpc>
                <a:spcPct val="150000"/>
              </a:lnSpc>
            </a:pPr>
            <a:r>
              <a:rPr lang="pt-BR" dirty="0"/>
              <a:t>A gente se acostuma à poluição. Às salas fechadas de ar condicionado e cheiro de cigarro. À luz artificial de ligeiro tremor. Ao choque que os olhos levam na luz natural. Às bactérias da água potável. À contaminação da água do mar. À lenta morte dos rios. Se acostuma a não ouvir passarinho, a não ter galo de madrugada, a temer a hidrofobia dos cães, a não colher fruta no pé́, a não ter sequer uma planta.</a:t>
            </a:r>
          </a:p>
          <a:p>
            <a:pPr lvl="0" algn="just">
              <a:lnSpc>
                <a:spcPct val="150000"/>
              </a:lnSpc>
            </a:pPr>
            <a:r>
              <a:rPr lang="pt-BR" dirty="0"/>
              <a:t>.</a:t>
            </a:r>
            <a:endParaRPr sz="1800" b="0" i="1" u="sng"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
        <p:nvSpPr>
          <p:cNvPr id="3" name="CaixaDeTexto 2">
            <a:extLst>
              <a:ext uri="{FF2B5EF4-FFF2-40B4-BE49-F238E27FC236}">
                <a16:creationId xmlns:a16="http://schemas.microsoft.com/office/drawing/2014/main" xmlns="" id="{E346DE4B-2DA7-3910-4211-2B093033FD9B}"/>
              </a:ext>
            </a:extLst>
          </p:cNvPr>
          <p:cNvSpPr txBox="1"/>
          <p:nvPr/>
        </p:nvSpPr>
        <p:spPr>
          <a:xfrm>
            <a:off x="572429" y="956164"/>
            <a:ext cx="7857893" cy="3284041"/>
          </a:xfrm>
          <a:prstGeom prst="rect">
            <a:avLst/>
          </a:prstGeom>
          <a:noFill/>
        </p:spPr>
        <p:txBody>
          <a:bodyPr wrap="square">
            <a:spAutoFit/>
          </a:bodyPr>
          <a:lstStyle/>
          <a:p>
            <a:pPr algn="just">
              <a:lnSpc>
                <a:spcPct val="150000"/>
              </a:lnSpc>
              <a:buNone/>
            </a:pPr>
            <a:r>
              <a:rPr lang="pt-BR" b="0" i="0" dirty="0">
                <a:solidFill>
                  <a:schemeClr val="tx1"/>
                </a:solidFill>
                <a:effectLst/>
                <a:latin typeface="+mn-lt"/>
              </a:rPr>
              <a:t>A gente se acostuma a coisas demais, para não sofrer. Em doses pequenas, tentando não perceber, vai afastando uma dor aqui, um ressentimento ali, uma revolta acolá. Se o cinema está cheio, a gente senta na primeira fila e torce um pouco o pescoço. Se a praia está contaminada, a gente molha só́ os pês e sua no resto do corpo. Se o trabalho está duro, a gente se consola pensando no fim de semana. E se no fim de semana não há muito o que fazer a gente vai dormir cedo e ainda fica satisfeito porque tem sempre sono atrasado.</a:t>
            </a:r>
          </a:p>
          <a:p>
            <a:pPr algn="just">
              <a:lnSpc>
                <a:spcPct val="150000"/>
              </a:lnSpc>
              <a:buNone/>
            </a:pPr>
            <a:r>
              <a:rPr lang="pt-BR" b="0" i="0" dirty="0">
                <a:solidFill>
                  <a:schemeClr val="tx1"/>
                </a:solidFill>
                <a:effectLst/>
                <a:latin typeface="+mn-lt"/>
              </a:rPr>
              <a:t>A gente se acostuma para não se ralar na aspereza, para preservar a pele. Se acostuma para evitar feridas, sangramentos, para esquivar-se de faca e baioneta, para poupar o peito. A gente se acostuma para poupar a vida. Que aos poucos se gasta, e que, gasta de tanto acostumar, se perde de si mesma.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a:extLst>
            <a:ext uri="{FF2B5EF4-FFF2-40B4-BE49-F238E27FC236}">
              <a16:creationId xmlns:a16="http://schemas.microsoft.com/office/drawing/2014/main" xmlns="" id="{EAFB8179-7443-1F06-AFE1-190DAA9C2FB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xmlns="" id="{ABAD2D06-008A-2F92-82B2-7F53B6D26A66}"/>
              </a:ext>
            </a:extLst>
          </p:cNvPr>
          <p:cNvPicPr>
            <a:picLocks noChangeAspect="1"/>
          </p:cNvPicPr>
          <p:nvPr/>
        </p:nvPicPr>
        <p:blipFill>
          <a:blip r:embed="rId4"/>
          <a:stretch>
            <a:fillRect/>
          </a:stretch>
        </p:blipFill>
        <p:spPr>
          <a:xfrm>
            <a:off x="207807" y="656954"/>
            <a:ext cx="1524350" cy="2012484"/>
          </a:xfrm>
          <a:prstGeom prst="rect">
            <a:avLst/>
          </a:prstGeom>
        </p:spPr>
      </p:pic>
      <p:pic>
        <p:nvPicPr>
          <p:cNvPr id="2050" name="Picture 2" descr="Eu Sei, Mas Nao Devia">
            <a:extLst>
              <a:ext uri="{FF2B5EF4-FFF2-40B4-BE49-F238E27FC236}">
                <a16:creationId xmlns:a16="http://schemas.microsoft.com/office/drawing/2014/main" xmlns="" id="{B8B6944A-944A-67B8-3AA1-D0DE69F288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24" r="15890"/>
          <a:stretch>
            <a:fillRect/>
          </a:stretch>
        </p:blipFill>
        <p:spPr bwMode="auto">
          <a:xfrm>
            <a:off x="260196" y="2743370"/>
            <a:ext cx="1471961" cy="2248741"/>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xmlns="" id="{294A921C-32C0-D569-672A-09BA82D048F5}"/>
              </a:ext>
            </a:extLst>
          </p:cNvPr>
          <p:cNvSpPr txBox="1"/>
          <p:nvPr/>
        </p:nvSpPr>
        <p:spPr>
          <a:xfrm>
            <a:off x="1799063" y="786604"/>
            <a:ext cx="6787375" cy="3754874"/>
          </a:xfrm>
          <a:prstGeom prst="rect">
            <a:avLst/>
          </a:prstGeom>
          <a:noFill/>
        </p:spPr>
        <p:txBody>
          <a:bodyPr wrap="square">
            <a:spAutoFit/>
          </a:bodyPr>
          <a:lstStyle/>
          <a:p>
            <a:pPr algn="just"/>
            <a:r>
              <a:rPr lang="pt-BR" dirty="0"/>
              <a:t>A autora Marina Colasanti nasceu em 1937 em Asmara (Etiópia). Em 1948  mudou-se para o Brasil com a família e se estabeleceram no Rio de Janeiro.</a:t>
            </a:r>
          </a:p>
          <a:p>
            <a:pPr algn="just"/>
            <a:r>
              <a:rPr lang="pt-BR" dirty="0"/>
              <a:t>Formada em artes plásticas, começou a trabalhar no Jornal do Brasil como jornalista. Marina foi também tradutora, publicitária e esteve envolvida com uma série de programas culturais para a televisão.</a:t>
            </a:r>
          </a:p>
          <a:p>
            <a:pPr algn="just"/>
            <a:r>
              <a:rPr lang="pt-BR" dirty="0"/>
              <a:t>Em 1968 publicou o seu primeiro livro e, desde então, não parou de escrever os mais diversos gêneros: contos, crônicas, poesia, literatura infantil, ensaios. Muitas das suas obras foram traduzidas para outros idiomas.</a:t>
            </a:r>
          </a:p>
          <a:p>
            <a:pPr algn="just"/>
            <a:r>
              <a:rPr lang="pt-BR" dirty="0"/>
              <a:t>A crônica </a:t>
            </a:r>
            <a:r>
              <a:rPr lang="pt-BR" i="1" dirty="0"/>
              <a:t>Eu sei, mas não devia </a:t>
            </a:r>
            <a:r>
              <a:rPr lang="pt-BR" dirty="0"/>
              <a:t>foi publicada pela primeira vez durante os anos 70 (mais precisamente em 1972), no Jornal do Brasil, tendo sido mais tarde eternizada em livro.</a:t>
            </a:r>
          </a:p>
          <a:p>
            <a:pPr algn="just"/>
            <a:r>
              <a:rPr lang="pt-BR" i="1" dirty="0"/>
              <a:t>Eu sei, mas não devia</a:t>
            </a:r>
            <a:r>
              <a:rPr lang="pt-BR" dirty="0"/>
              <a:t> foi reunida com outras crônicas da mesma autora sobre os mais variados assuntos tendo sido publicada pela primeira vez em formato de livro no ano de 1995 pela editora Rocco. Em 1997, a publicação recebeu um prêmio Jabuti.</a:t>
            </a:r>
          </a:p>
          <a:p>
            <a:endParaRPr lang="pt-BR" dirty="0"/>
          </a:p>
          <a:p>
            <a:endParaRPr lang="pt-BR" dirty="0"/>
          </a:p>
        </p:txBody>
      </p:sp>
    </p:spTree>
    <p:extLst>
      <p:ext uri="{BB962C8B-B14F-4D97-AF65-F5344CB8AC3E}">
        <p14:creationId xmlns:p14="http://schemas.microsoft.com/office/powerpoint/2010/main" val="32331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a:extLst>
            <a:ext uri="{FF2B5EF4-FFF2-40B4-BE49-F238E27FC236}">
              <a16:creationId xmlns:a16="http://schemas.microsoft.com/office/drawing/2014/main" xmlns="" id="{15FD258E-DFC5-7FBC-4EDB-E4EF00765E6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2AA1EC94-8B9B-50B7-2A13-2E5087A08F38}"/>
              </a:ext>
            </a:extLst>
          </p:cNvPr>
          <p:cNvSpPr txBox="1"/>
          <p:nvPr/>
        </p:nvSpPr>
        <p:spPr>
          <a:xfrm>
            <a:off x="624468" y="1083970"/>
            <a:ext cx="6787375" cy="3377848"/>
          </a:xfrm>
          <a:prstGeom prst="rect">
            <a:avLst/>
          </a:prstGeom>
          <a:noFill/>
        </p:spPr>
        <p:txBody>
          <a:bodyPr wrap="square">
            <a:spAutoFit/>
          </a:bodyPr>
          <a:lstStyle/>
          <a:p>
            <a:pPr algn="just">
              <a:lnSpc>
                <a:spcPct val="150000"/>
              </a:lnSpc>
            </a:pPr>
            <a:endParaRPr lang="pt-BR" dirty="0"/>
          </a:p>
          <a:p>
            <a:pPr algn="just">
              <a:lnSpc>
                <a:spcPct val="150000"/>
              </a:lnSpc>
            </a:pPr>
            <a:endParaRPr lang="pt-BR" dirty="0"/>
          </a:p>
          <a:p>
            <a:pPr algn="just">
              <a:lnSpc>
                <a:spcPct val="150000"/>
              </a:lnSpc>
            </a:pPr>
            <a:r>
              <a:rPr lang="pt-BR" sz="1500" dirty="0"/>
              <a:t>O texto fala sobre o “acostumar-se”. Em sua prática docente, com quais situações você sente que acabou se acostumando, mesmo sabendo que não deveria?</a:t>
            </a:r>
          </a:p>
          <a:p>
            <a:pPr algn="just">
              <a:lnSpc>
                <a:spcPct val="150000"/>
              </a:lnSpc>
            </a:pPr>
            <a:endParaRPr lang="pt-BR" sz="1500" dirty="0"/>
          </a:p>
          <a:p>
            <a:pPr algn="just">
              <a:lnSpc>
                <a:spcPct val="150000"/>
              </a:lnSpc>
            </a:pPr>
            <a:endParaRPr lang="pt-BR" sz="1500" dirty="0"/>
          </a:p>
          <a:p>
            <a:pPr algn="just">
              <a:lnSpc>
                <a:spcPct val="150000"/>
              </a:lnSpc>
            </a:pPr>
            <a:r>
              <a:rPr lang="pt-BR" sz="1500" dirty="0"/>
              <a:t>Que relações podemos fazer entre o texto e a importância de formar alunos críticos, que não aceitem passivamente as injustiças do cotidiano?</a:t>
            </a:r>
          </a:p>
          <a:p>
            <a:endParaRPr lang="pt-BR" dirty="0"/>
          </a:p>
        </p:txBody>
      </p:sp>
      <p:sp>
        <p:nvSpPr>
          <p:cNvPr id="2" name="Google Shape;167;p10">
            <a:extLst>
              <a:ext uri="{FF2B5EF4-FFF2-40B4-BE49-F238E27FC236}">
                <a16:creationId xmlns:a16="http://schemas.microsoft.com/office/drawing/2014/main" xmlns="" id="{F94C3361-E894-4DF2-EE3C-C0F2B3CAC016}"/>
              </a:ext>
            </a:extLst>
          </p:cNvPr>
          <p:cNvSpPr txBox="1"/>
          <p:nvPr/>
        </p:nvSpPr>
        <p:spPr>
          <a:xfrm>
            <a:off x="624468" y="601414"/>
            <a:ext cx="7560076" cy="646290"/>
          </a:xfrm>
          <a:prstGeom prst="rect">
            <a:avLst/>
          </a:prstGeom>
          <a:solidFill>
            <a:srgbClr val="A8D08C"/>
          </a:solidFill>
          <a:ln w="9525" cap="flat" cmpd="sng">
            <a:solidFill>
              <a:srgbClr val="92D05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pt-PT" sz="3600" b="0" i="0" u="none" strike="noStrike" cap="none">
                <a:solidFill>
                  <a:srgbClr val="173D73"/>
                </a:solidFill>
                <a:latin typeface="Oswald"/>
                <a:ea typeface="Oswald"/>
                <a:cs typeface="Oswald"/>
                <a:sym typeface="Oswald"/>
              </a:rPr>
              <a:t>Vamos refletir?</a:t>
            </a:r>
            <a:endParaRPr sz="3600" b="0" i="0" u="none" strike="noStrike" cap="none">
              <a:solidFill>
                <a:srgbClr val="173D73"/>
              </a:solidFill>
              <a:latin typeface="Oswald"/>
              <a:ea typeface="Oswald"/>
              <a:cs typeface="Oswald"/>
              <a:sym typeface="Oswald"/>
            </a:endParaRPr>
          </a:p>
        </p:txBody>
      </p:sp>
    </p:spTree>
    <p:extLst>
      <p:ext uri="{BB962C8B-B14F-4D97-AF65-F5344CB8AC3E}">
        <p14:creationId xmlns:p14="http://schemas.microsoft.com/office/powerpoint/2010/main" val="104472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a:extLst>
            <a:ext uri="{FF2B5EF4-FFF2-40B4-BE49-F238E27FC236}">
              <a16:creationId xmlns:a16="http://schemas.microsoft.com/office/drawing/2014/main" xmlns="" id="{74772920-EEF5-4B06-D228-975DE6433F4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xmlns="" id="{00C00C6E-8949-D991-1E15-5F935CC4680F}"/>
              </a:ext>
            </a:extLst>
          </p:cNvPr>
          <p:cNvSpPr txBox="1"/>
          <p:nvPr/>
        </p:nvSpPr>
        <p:spPr>
          <a:xfrm>
            <a:off x="260321" y="1071083"/>
            <a:ext cx="3988421" cy="3046988"/>
          </a:xfrm>
          <a:prstGeom prst="rect">
            <a:avLst/>
          </a:prstGeom>
          <a:noFill/>
        </p:spPr>
        <p:txBody>
          <a:bodyPr wrap="square">
            <a:spAutoFit/>
          </a:bodyPr>
          <a:lstStyle/>
          <a:p>
            <a:pPr algn="ctr">
              <a:lnSpc>
                <a:spcPct val="150000"/>
              </a:lnSpc>
              <a:buNone/>
            </a:pPr>
            <a:r>
              <a:rPr lang="pt-PT" sz="1400" dirty="0">
                <a:effectLst/>
                <a:latin typeface="Arial" panose="020B0604020202020204" pitchFamily="34" charset="0"/>
                <a:ea typeface="Arial MT"/>
                <a:cs typeface="Arial MT"/>
              </a:rPr>
              <a:t> </a:t>
            </a:r>
            <a:r>
              <a:rPr lang="pt-PT" sz="1600" b="1" dirty="0">
                <a:effectLst/>
                <a:latin typeface="+mn-lt"/>
                <a:ea typeface="Arial MT"/>
                <a:cs typeface="Arial MT"/>
              </a:rPr>
              <a:t>Formas que me representam.</a:t>
            </a:r>
          </a:p>
          <a:p>
            <a:pPr algn="just">
              <a:lnSpc>
                <a:spcPct val="150000"/>
              </a:lnSpc>
              <a:buNone/>
            </a:pPr>
            <a:endParaRPr lang="pt-PT" sz="1600" dirty="0">
              <a:effectLst/>
              <a:latin typeface="+mn-lt"/>
              <a:ea typeface="Arial MT"/>
              <a:cs typeface="Arial MT"/>
            </a:endParaRPr>
          </a:p>
          <a:p>
            <a:pPr marL="285750" indent="-285750" algn="just">
              <a:lnSpc>
                <a:spcPct val="150000"/>
              </a:lnSpc>
              <a:buFont typeface="Arial" panose="020B0604020202020204" pitchFamily="34" charset="0"/>
              <a:buChar char="•"/>
            </a:pPr>
            <a:r>
              <a:rPr lang="pt-PT" sz="1600" dirty="0">
                <a:effectLst/>
                <a:latin typeface="+mn-lt"/>
                <a:ea typeface="Arial MT"/>
                <a:cs typeface="Arial MT"/>
              </a:rPr>
              <a:t>Qual figura escolheu?</a:t>
            </a:r>
          </a:p>
          <a:p>
            <a:pPr marL="285750" indent="-285750" algn="just">
              <a:lnSpc>
                <a:spcPct val="150000"/>
              </a:lnSpc>
              <a:buFont typeface="Arial" panose="020B0604020202020204" pitchFamily="34" charset="0"/>
              <a:buChar char="•"/>
            </a:pPr>
            <a:endParaRPr lang="pt-BR" sz="1600" dirty="0">
              <a:effectLst/>
              <a:latin typeface="+mn-lt"/>
              <a:ea typeface="Arial MT"/>
              <a:cs typeface="Arial MT"/>
            </a:endParaRPr>
          </a:p>
          <a:p>
            <a:pPr marL="285750" indent="-285750" algn="just">
              <a:lnSpc>
                <a:spcPct val="150000"/>
              </a:lnSpc>
              <a:buFont typeface="Arial" panose="020B0604020202020204" pitchFamily="34" charset="0"/>
              <a:buChar char="•"/>
            </a:pPr>
            <a:r>
              <a:rPr lang="pt-PT" sz="1600" dirty="0">
                <a:effectLst/>
                <a:latin typeface="+mn-lt"/>
                <a:ea typeface="Arial MT"/>
                <a:cs typeface="Arial MT"/>
              </a:rPr>
              <a:t> Por que se identifica com essa forma?</a:t>
            </a:r>
          </a:p>
          <a:p>
            <a:pPr marL="285750" indent="-285750" algn="just">
              <a:lnSpc>
                <a:spcPct val="150000"/>
              </a:lnSpc>
              <a:buFont typeface="Arial" panose="020B0604020202020204" pitchFamily="34" charset="0"/>
              <a:buChar char="•"/>
            </a:pPr>
            <a:endParaRPr lang="pt-BR" sz="1600" dirty="0">
              <a:effectLst/>
              <a:latin typeface="+mn-lt"/>
              <a:ea typeface="Arial MT"/>
              <a:cs typeface="Arial MT"/>
            </a:endParaRPr>
          </a:p>
          <a:p>
            <a:pPr marL="285750" indent="-285750" algn="just">
              <a:lnSpc>
                <a:spcPct val="150000"/>
              </a:lnSpc>
              <a:buFont typeface="Arial" panose="020B0604020202020204" pitchFamily="34" charset="0"/>
              <a:buChar char="•"/>
            </a:pPr>
            <a:r>
              <a:rPr lang="pt-PT" sz="1600" dirty="0">
                <a:effectLst/>
                <a:latin typeface="+mn-lt"/>
                <a:ea typeface="Arial MT"/>
                <a:cs typeface="Arial MT"/>
              </a:rPr>
              <a:t>O que ela simboliza no seu papel como </a:t>
            </a:r>
            <a:r>
              <a:rPr lang="pt-PT" sz="1600" dirty="0" smtClean="0">
                <a:latin typeface="+mn-lt"/>
                <a:ea typeface="Arial MT"/>
                <a:cs typeface="Arial MT"/>
              </a:rPr>
              <a:t>professor da rede</a:t>
            </a:r>
            <a:r>
              <a:rPr lang="pt-PT" sz="1600" dirty="0" smtClean="0">
                <a:latin typeface="+mn-lt"/>
                <a:ea typeface="Arial MT"/>
                <a:cs typeface="Arial MT"/>
              </a:rPr>
              <a:t> </a:t>
            </a:r>
            <a:r>
              <a:rPr lang="pt-PT" sz="1600" dirty="0">
                <a:latin typeface="+mn-lt"/>
                <a:ea typeface="Arial MT"/>
                <a:cs typeface="Arial MT"/>
              </a:rPr>
              <a:t>municipal?</a:t>
            </a:r>
            <a:endParaRPr lang="pt-BR" sz="1600" dirty="0">
              <a:latin typeface="+mn-lt"/>
            </a:endParaRPr>
          </a:p>
        </p:txBody>
      </p:sp>
      <p:pic>
        <p:nvPicPr>
          <p:cNvPr id="7" name="Imagem 6">
            <a:extLst>
              <a:ext uri="{FF2B5EF4-FFF2-40B4-BE49-F238E27FC236}">
                <a16:creationId xmlns:a16="http://schemas.microsoft.com/office/drawing/2014/main" xmlns="" id="{CBE8197D-2194-F7F0-CED3-37C2B5180AA5}"/>
              </a:ext>
            </a:extLst>
          </p:cNvPr>
          <p:cNvPicPr>
            <a:picLocks noChangeAspect="1"/>
          </p:cNvPicPr>
          <p:nvPr/>
        </p:nvPicPr>
        <p:blipFill>
          <a:blip r:embed="rId4"/>
          <a:stretch>
            <a:fillRect/>
          </a:stretch>
        </p:blipFill>
        <p:spPr>
          <a:xfrm>
            <a:off x="4248742" y="1285875"/>
            <a:ext cx="4839375" cy="3315163"/>
          </a:xfrm>
          <a:prstGeom prst="rect">
            <a:avLst/>
          </a:prstGeom>
        </p:spPr>
      </p:pic>
    </p:spTree>
    <p:extLst>
      <p:ext uri="{BB962C8B-B14F-4D97-AF65-F5344CB8AC3E}">
        <p14:creationId xmlns:p14="http://schemas.microsoft.com/office/powerpoint/2010/main" val="3611349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7"/>
        <p:cNvGrpSpPr/>
        <p:nvPr/>
      </p:nvGrpSpPr>
      <p:grpSpPr>
        <a:xfrm>
          <a:off x="0" y="0"/>
          <a:ext cx="0" cy="0"/>
          <a:chOff x="0" y="0"/>
          <a:chExt cx="0" cy="0"/>
        </a:xfrm>
      </p:grpSpPr>
      <p:pic>
        <p:nvPicPr>
          <p:cNvPr id="128" name="Google Shape;128;p10" descr="800507641652375"/>
          <p:cNvPicPr preferRelativeResize="0"/>
          <p:nvPr/>
        </p:nvPicPr>
        <p:blipFill rotWithShape="1">
          <a:blip r:embed="rId4">
            <a:alphaModFix amt="40000"/>
          </a:blip>
          <a:srcRect l="22745" t="1082" r="21580" b="8228"/>
          <a:stretch/>
        </p:blipFill>
        <p:spPr>
          <a:xfrm>
            <a:off x="0" y="194310"/>
            <a:ext cx="3610610" cy="4177665"/>
          </a:xfrm>
          <a:prstGeom prst="rect">
            <a:avLst/>
          </a:prstGeom>
          <a:noFill/>
          <a:ln>
            <a:noFill/>
          </a:ln>
        </p:spPr>
      </p:pic>
      <p:sp>
        <p:nvSpPr>
          <p:cNvPr id="129" name="Google Shape;129;p10"/>
          <p:cNvSpPr txBox="1"/>
          <p:nvPr/>
        </p:nvSpPr>
        <p:spPr>
          <a:xfrm>
            <a:off x="3319780" y="944245"/>
            <a:ext cx="5378450" cy="349123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Às folhas tantas do livro de matemática, um quociente apaixonou-se um dia doidamente por uma incógnita.</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Olhou-a com seu olhar inumerável e viu-a, do ápice à base. Uma figura ímpar olhos rombóides, boca trapezóide, corpo ortogonal, seios esferóides.</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Fez da sua uma vida paralela a dela até que se encontraram no infinito.</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"Quem és tu?" - indagou ele com ânsia radical.</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"Eu sou a </a:t>
            </a:r>
            <a:r>
              <a:rPr lang="pt-BR" sz="1600" b="0" i="0" u="none" strike="noStrike" cap="none">
                <a:solidFill>
                  <a:srgbClr val="FB0007"/>
                </a:solidFill>
                <a:latin typeface="Arial"/>
                <a:ea typeface="Arial"/>
                <a:cs typeface="Arial"/>
                <a:sym typeface="Arial"/>
              </a:rPr>
              <a:t>(raiz quadrada da)</a:t>
            </a:r>
            <a:r>
              <a:rPr lang="pt-BR" sz="1600" b="0" i="0" u="none" strike="noStrike" cap="none">
                <a:solidFill>
                  <a:srgbClr val="000000"/>
                </a:solidFill>
                <a:latin typeface="Arial"/>
                <a:ea typeface="Arial"/>
                <a:cs typeface="Arial"/>
                <a:sym typeface="Arial"/>
              </a:rPr>
              <a:t> soma dos quadrados dos catetos, mas pode me chamar de ______________".</a:t>
            </a:r>
            <a:endParaRPr sz="16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None/>
            </a:pPr>
            <a:r>
              <a:rPr lang="pt-BR" sz="1200" b="0" i="0" u="none" strike="noStrike" cap="none">
                <a:solidFill>
                  <a:srgbClr val="000000"/>
                </a:solidFill>
                <a:latin typeface="Arial"/>
                <a:ea typeface="Arial"/>
                <a:cs typeface="Arial"/>
                <a:sym typeface="Arial"/>
              </a:rPr>
              <a:t>Millôr Fernandes</a:t>
            </a:r>
            <a:endParaRPr sz="1200" b="0" i="0" u="none" strike="noStrike" cap="none">
              <a:solidFill>
                <a:srgbClr val="000000"/>
              </a:solidFill>
              <a:latin typeface="Arial"/>
              <a:ea typeface="Arial"/>
              <a:cs typeface="Arial"/>
              <a:sym typeface="Arial"/>
            </a:endParaRPr>
          </a:p>
        </p:txBody>
      </p:sp>
      <p:sp>
        <p:nvSpPr>
          <p:cNvPr id="130" name="Google Shape;130;p10"/>
          <p:cNvSpPr txBox="1"/>
          <p:nvPr/>
        </p:nvSpPr>
        <p:spPr>
          <a:xfrm>
            <a:off x="4667885" y="333375"/>
            <a:ext cx="2682240" cy="5149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000" b="1" i="0" u="none" strike="noStrike" cap="none">
                <a:solidFill>
                  <a:srgbClr val="012D86"/>
                </a:solidFill>
                <a:latin typeface="Oswald"/>
                <a:ea typeface="Oswald"/>
                <a:cs typeface="Oswald"/>
                <a:sym typeface="Oswald"/>
              </a:rPr>
              <a:t>AQUECIMENTO</a:t>
            </a:r>
            <a:endParaRPr sz="2000" b="1" i="0" u="none" strike="noStrike" cap="none">
              <a:solidFill>
                <a:srgbClr val="012D86"/>
              </a:solidFill>
              <a:latin typeface="Oswald"/>
              <a:ea typeface="Oswald"/>
              <a:cs typeface="Oswald"/>
              <a:sym typeface="Oswald"/>
            </a:endParaRPr>
          </a:p>
          <a:p>
            <a:pPr marL="0" marR="0" lvl="0" indent="0" algn="just" rtl="0">
              <a:lnSpc>
                <a:spcPct val="100000"/>
              </a:lnSpc>
              <a:spcBef>
                <a:spcPts val="0"/>
              </a:spcBef>
              <a:spcAft>
                <a:spcPts val="0"/>
              </a:spcAft>
              <a:buClr>
                <a:srgbClr val="000000"/>
              </a:buClr>
              <a:buSzPts val="2800"/>
              <a:buFont typeface="Arial"/>
              <a:buNone/>
            </a:pPr>
            <a:r>
              <a:rPr lang="pt-BR" sz="2000" b="1" i="0" u="none" strike="noStrike" cap="none">
                <a:solidFill>
                  <a:srgbClr val="012D86"/>
                </a:solidFill>
                <a:latin typeface="Oswald"/>
                <a:ea typeface="Oswald"/>
                <a:cs typeface="Oswald"/>
                <a:sym typeface="Oswald"/>
              </a:rPr>
              <a:t> </a:t>
            </a:r>
            <a:endParaRPr sz="2000" b="1" i="0" u="none" strike="noStrike" cap="none">
              <a:solidFill>
                <a:srgbClr val="012D86"/>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p11"/>
          <p:cNvSpPr txBox="1"/>
          <p:nvPr/>
        </p:nvSpPr>
        <p:spPr>
          <a:xfrm>
            <a:off x="95885" y="1414145"/>
            <a:ext cx="4298315" cy="2710815"/>
          </a:xfrm>
          <a:prstGeom prst="rect">
            <a:avLst/>
          </a:prstGeom>
          <a:noFill/>
          <a:ln>
            <a:noFill/>
          </a:ln>
        </p:spPr>
        <p:txBody>
          <a:bodyPr spcFirstLastPara="1" wrap="square" lIns="91425" tIns="45700" rIns="91425" bIns="45700" anchor="t" anchorCtr="0">
            <a:noAutofit/>
          </a:bodyPr>
          <a:lstStyle/>
          <a:p>
            <a:pPr marL="0" marR="0" lvl="0" indent="0" algn="just" rtl="0">
              <a:lnSpc>
                <a:spcPct val="107000"/>
              </a:lnSpc>
              <a:spcBef>
                <a:spcPts val="0"/>
              </a:spcBef>
              <a:spcAft>
                <a:spcPts val="0"/>
              </a:spcAft>
              <a:buNone/>
            </a:pPr>
            <a:r>
              <a:rPr lang="pt-BR" sz="1600" b="0" i="1" u="none" strike="noStrike" cap="none">
                <a:solidFill>
                  <a:schemeClr val="dk1"/>
                </a:solidFill>
                <a:highlight>
                  <a:srgbClr val="00FF00"/>
                </a:highlight>
                <a:latin typeface="Arial"/>
                <a:ea typeface="Arial"/>
                <a:cs typeface="Arial"/>
                <a:sym typeface="Arial"/>
              </a:rPr>
              <a:t>Minecraft</a:t>
            </a:r>
            <a:r>
              <a:rPr lang="pt-BR" sz="1600" b="0" i="0" u="none" strike="noStrike" cap="none">
                <a:solidFill>
                  <a:schemeClr val="dk1"/>
                </a:solidFill>
                <a:highlight>
                  <a:srgbClr val="00FF00"/>
                </a:highlight>
                <a:latin typeface="Arial"/>
                <a:ea typeface="Arial"/>
                <a:cs typeface="Arial"/>
                <a:sym typeface="Arial"/>
              </a:rPr>
              <a:t> </a:t>
            </a:r>
            <a:r>
              <a:rPr lang="pt-BR" sz="1600" b="0" i="0" u="none" strike="noStrike" cap="none">
                <a:solidFill>
                  <a:schemeClr val="dk1"/>
                </a:solidFill>
                <a:latin typeface="Arial"/>
                <a:ea typeface="Arial"/>
                <a:cs typeface="Arial"/>
                <a:sym typeface="Arial"/>
              </a:rPr>
              <a:t>é um jogo virtual que pode auxiliar no desenvolvimento de conhecimentos relacionados a espaço e forma. É possível criar casas, edifícios, monumentos e até naves espaciais, tudo em escala real, através do empilhamento de cubinhos.</a:t>
            </a: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800"/>
              </a:spcBef>
              <a:spcAft>
                <a:spcPts val="0"/>
              </a:spcAft>
              <a:buNone/>
            </a:pPr>
            <a:r>
              <a:rPr lang="pt-BR" sz="1600" b="0" i="0" u="none" strike="noStrike" cap="none">
                <a:solidFill>
                  <a:schemeClr val="dk1"/>
                </a:solidFill>
                <a:latin typeface="Arial"/>
                <a:ea typeface="Arial"/>
                <a:cs typeface="Arial"/>
                <a:sym typeface="Arial"/>
              </a:rPr>
              <a:t/>
            </a:r>
            <a:br>
              <a:rPr lang="pt-BR" sz="1600" b="0" i="0" u="none" strike="noStrike" cap="none">
                <a:solidFill>
                  <a:schemeClr val="dk1"/>
                </a:solidFill>
                <a:latin typeface="Arial"/>
                <a:ea typeface="Arial"/>
                <a:cs typeface="Arial"/>
                <a:sym typeface="Arial"/>
              </a:rPr>
            </a:br>
            <a:r>
              <a:rPr lang="pt-BR" sz="1600" b="0" i="0" u="none" strike="noStrike" cap="none">
                <a:solidFill>
                  <a:schemeClr val="dk1"/>
                </a:solidFill>
                <a:latin typeface="Arial"/>
                <a:ea typeface="Arial"/>
                <a:cs typeface="Arial"/>
                <a:sym typeface="Arial"/>
              </a:rPr>
              <a:t>Um jogador deseja construir um cubo com dimensões 4 x 4 x 4. Ele já empilhou alguns dos cubinhos necessários, conforme a figura.</a:t>
            </a:r>
            <a:endParaRPr sz="1600" b="0" i="0" u="none" strike="noStrike" cap="none">
              <a:solidFill>
                <a:schemeClr val="dk1"/>
              </a:solidFill>
              <a:latin typeface="Arial"/>
              <a:ea typeface="Arial"/>
              <a:cs typeface="Arial"/>
              <a:sym typeface="Arial"/>
            </a:endParaRPr>
          </a:p>
        </p:txBody>
      </p:sp>
      <p:pic>
        <p:nvPicPr>
          <p:cNvPr id="136" name="Google Shape;136;p11"/>
          <p:cNvPicPr preferRelativeResize="0"/>
          <p:nvPr/>
        </p:nvPicPr>
        <p:blipFill rotWithShape="1">
          <a:blip r:embed="rId4">
            <a:alphaModFix/>
          </a:blip>
          <a:srcRect/>
          <a:stretch/>
        </p:blipFill>
        <p:spPr>
          <a:xfrm>
            <a:off x="4571365" y="934085"/>
            <a:ext cx="3930015" cy="3462655"/>
          </a:xfrm>
          <a:prstGeom prst="rect">
            <a:avLst/>
          </a:prstGeom>
          <a:noFill/>
          <a:ln>
            <a:noFill/>
          </a:ln>
        </p:spPr>
      </p:pic>
      <p:sp>
        <p:nvSpPr>
          <p:cNvPr id="137" name="Google Shape;137;p11"/>
          <p:cNvSpPr txBox="1"/>
          <p:nvPr/>
        </p:nvSpPr>
        <p:spPr>
          <a:xfrm>
            <a:off x="903605" y="741045"/>
            <a:ext cx="2682240" cy="5149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AQUECIMENTO</a:t>
            </a:r>
            <a:endParaRPr sz="2000" b="1" i="0" u="none" strike="noStrike" cap="none">
              <a:solidFill>
                <a:srgbClr val="2F447D"/>
              </a:solidFill>
              <a:latin typeface="Oswald"/>
              <a:ea typeface="Oswald"/>
              <a:cs typeface="Oswald"/>
              <a:sym typeface="Oswald"/>
            </a:endParaRPr>
          </a:p>
          <a:p>
            <a:pPr marL="0" marR="0" lvl="0" indent="0" algn="just"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 </a:t>
            </a:r>
            <a:endParaRPr sz="2000" b="1" i="0" u="none" strike="noStrike" cap="none">
              <a:solidFill>
                <a:srgbClr val="2F447D"/>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Google Shape;142;p12"/>
          <p:cNvSpPr txBox="1"/>
          <p:nvPr/>
        </p:nvSpPr>
        <p:spPr>
          <a:xfrm>
            <a:off x="132075" y="2726050"/>
            <a:ext cx="5416500" cy="1512233"/>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pt-BR" sz="1600" b="0" i="0" u="none" strike="noStrike" cap="none" dirty="0">
                <a:solidFill>
                  <a:schemeClr val="dk1"/>
                </a:solidFill>
                <a:latin typeface="Arial"/>
                <a:ea typeface="Arial"/>
                <a:cs typeface="Arial"/>
                <a:sym typeface="Arial"/>
              </a:rPr>
              <a:t>Os cubinhos que ainda faltam empilhar para finalizar a construção do cubo, juntos, formam uma peça única, capaz de completar a </a:t>
            </a:r>
            <a:r>
              <a:rPr lang="pt-BR" sz="1600" b="0" i="0" u="none" strike="noStrike" cap="none">
                <a:solidFill>
                  <a:schemeClr val="dk1"/>
                </a:solidFill>
                <a:latin typeface="Arial"/>
                <a:ea typeface="Arial"/>
                <a:cs typeface="Arial"/>
                <a:sym typeface="Arial"/>
              </a:rPr>
              <a:t>tarefa.</a:t>
            </a: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800"/>
              </a:spcBef>
              <a:spcAft>
                <a:spcPts val="0"/>
              </a:spcAft>
              <a:buNone/>
            </a:pPr>
            <a:r>
              <a:rPr lang="pt-BR" sz="1600" b="0" i="0" u="none" strike="noStrike" cap="none" dirty="0">
                <a:solidFill>
                  <a:srgbClr val="191A1A"/>
                </a:solidFill>
                <a:latin typeface="Arial"/>
                <a:ea typeface="Arial"/>
                <a:cs typeface="Arial"/>
                <a:sym typeface="Arial"/>
              </a:rPr>
              <a:t>O formato da peça capaz de completar o cubo 4 x 4 x 4 é:</a:t>
            </a:r>
            <a:endParaRPr sz="1600" b="0" i="0" u="none" strike="noStrike" cap="none" dirty="0">
              <a:solidFill>
                <a:srgbClr val="000000"/>
              </a:solidFill>
              <a:latin typeface="Arial"/>
              <a:ea typeface="Arial"/>
              <a:cs typeface="Arial"/>
              <a:sym typeface="Arial"/>
            </a:endParaRPr>
          </a:p>
        </p:txBody>
      </p:sp>
      <p:pic>
        <p:nvPicPr>
          <p:cNvPr id="143" name="Google Shape;143;p12"/>
          <p:cNvPicPr preferRelativeResize="0"/>
          <p:nvPr/>
        </p:nvPicPr>
        <p:blipFill rotWithShape="1">
          <a:blip r:embed="rId4">
            <a:alphaModFix/>
          </a:blip>
          <a:srcRect l="56909" t="20448" b="33766"/>
          <a:stretch/>
        </p:blipFill>
        <p:spPr>
          <a:xfrm>
            <a:off x="1208405" y="732790"/>
            <a:ext cx="2908300" cy="1903095"/>
          </a:xfrm>
          <a:prstGeom prst="rect">
            <a:avLst/>
          </a:prstGeom>
          <a:noFill/>
          <a:ln>
            <a:noFill/>
          </a:ln>
        </p:spPr>
      </p:pic>
      <p:pic>
        <p:nvPicPr>
          <p:cNvPr id="144" name="Google Shape;144;p12" descr="Desenho com traços pretos em fundo branco&#10;&#10;Descrição gerada automaticamente com confiança média"/>
          <p:cNvPicPr preferRelativeResize="0"/>
          <p:nvPr/>
        </p:nvPicPr>
        <p:blipFill rotWithShape="1">
          <a:blip r:embed="rId5">
            <a:alphaModFix/>
          </a:blip>
          <a:srcRect/>
          <a:stretch/>
        </p:blipFill>
        <p:spPr>
          <a:xfrm>
            <a:off x="5604000" y="523875"/>
            <a:ext cx="2877700" cy="3893175"/>
          </a:xfrm>
          <a:prstGeom prst="rect">
            <a:avLst/>
          </a:prstGeom>
          <a:noFill/>
          <a:ln>
            <a:noFill/>
          </a:ln>
          <a:effectLst>
            <a:outerShdw sx="1000" sy="1000" algn="tl" rotWithShape="0">
              <a:srgbClr val="000000">
                <a:alpha val="1098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sp>
        <p:nvSpPr>
          <p:cNvPr id="149" name="Google Shape;149;p13"/>
          <p:cNvSpPr/>
          <p:nvPr/>
        </p:nvSpPr>
        <p:spPr>
          <a:xfrm>
            <a:off x="6019800" y="753745"/>
            <a:ext cx="2661285" cy="3601085"/>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D8E6FC"/>
              </a:solidFill>
              <a:latin typeface="Arial"/>
              <a:ea typeface="Arial"/>
              <a:cs typeface="Arial"/>
              <a:sym typeface="Arial"/>
            </a:endParaRPr>
          </a:p>
        </p:txBody>
      </p:sp>
      <p:sp>
        <p:nvSpPr>
          <p:cNvPr id="150" name="Google Shape;150;p13"/>
          <p:cNvSpPr txBox="1"/>
          <p:nvPr/>
        </p:nvSpPr>
        <p:spPr>
          <a:xfrm>
            <a:off x="6019165" y="1003300"/>
            <a:ext cx="2618740" cy="300418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400" b="1" i="0" u="none" strike="noStrike" cap="none">
                <a:solidFill>
                  <a:srgbClr val="000000"/>
                </a:solidFill>
                <a:latin typeface="Arial"/>
                <a:ea typeface="Arial"/>
                <a:cs typeface="Arial"/>
                <a:sym typeface="Arial"/>
              </a:rPr>
              <a:t>5º ANO</a:t>
            </a:r>
            <a:endParaRPr sz="1400" b="1"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 </a:t>
            </a:r>
            <a:r>
              <a:rPr lang="pt-BR" sz="1400" b="1" i="0" u="none" strike="noStrike" cap="none">
                <a:solidFill>
                  <a:srgbClr val="000000"/>
                </a:solidFill>
                <a:latin typeface="Arial"/>
                <a:ea typeface="Arial"/>
                <a:cs typeface="Arial"/>
                <a:sym typeface="Arial"/>
              </a:rPr>
              <a:t>H13 (66%) </a:t>
            </a:r>
            <a:r>
              <a:rPr lang="pt-BR" sz="1400" b="0" i="0" u="none" strike="noStrike" cap="none">
                <a:solidFill>
                  <a:srgbClr val="000000"/>
                </a:solidFill>
                <a:latin typeface="Arial"/>
                <a:ea typeface="Arial"/>
                <a:cs typeface="Arial"/>
                <a:sym typeface="Arial"/>
              </a:rPr>
              <a:t>- Reconhecer ângulos retos e ângulos não retos em figuras geométricas planas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400" b="1" i="0" u="none" strike="noStrike" cap="none">
                <a:solidFill>
                  <a:srgbClr val="000000"/>
                </a:solidFill>
                <a:latin typeface="Arial"/>
                <a:ea typeface="Arial"/>
                <a:cs typeface="Arial"/>
                <a:sym typeface="Arial"/>
              </a:rPr>
              <a:t>H17 (73%) </a:t>
            </a:r>
            <a:r>
              <a:rPr lang="pt-BR" sz="1400" b="0" i="0" u="none" strike="noStrike" cap="none">
                <a:solidFill>
                  <a:srgbClr val="000000"/>
                </a:solidFill>
                <a:latin typeface="Arial"/>
                <a:ea typeface="Arial"/>
                <a:cs typeface="Arial"/>
                <a:sym typeface="Arial"/>
              </a:rPr>
              <a:t>- Corresponder figuras geométricas espaciais (cilindro, cone, prisma ou pirâmide) a uma de suas planificações.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1" name="Google Shape;151;p13"/>
          <p:cNvSpPr/>
          <p:nvPr/>
        </p:nvSpPr>
        <p:spPr>
          <a:xfrm>
            <a:off x="3061970" y="753745"/>
            <a:ext cx="2788285" cy="3601720"/>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D8E6FC"/>
              </a:solidFill>
              <a:latin typeface="Arial"/>
              <a:ea typeface="Arial"/>
              <a:cs typeface="Arial"/>
              <a:sym typeface="Arial"/>
            </a:endParaRPr>
          </a:p>
        </p:txBody>
      </p:sp>
      <p:sp>
        <p:nvSpPr>
          <p:cNvPr id="152" name="Google Shape;152;p13"/>
          <p:cNvSpPr txBox="1"/>
          <p:nvPr/>
        </p:nvSpPr>
        <p:spPr>
          <a:xfrm>
            <a:off x="3088005" y="753745"/>
            <a:ext cx="2761615" cy="33756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pt-BR" sz="1400" b="1" i="0" u="none" strike="noStrike" cap="none" dirty="0">
                <a:solidFill>
                  <a:srgbClr val="000000"/>
                </a:solidFill>
                <a:latin typeface="Arial"/>
                <a:ea typeface="Arial"/>
                <a:cs typeface="Arial"/>
                <a:sym typeface="Arial"/>
              </a:rPr>
              <a:t>4º ANO</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2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100" b="1" i="0" u="none" strike="noStrike" cap="none" dirty="0">
                <a:solidFill>
                  <a:srgbClr val="000000"/>
                </a:solidFill>
                <a:latin typeface="Arial"/>
                <a:ea typeface="Arial"/>
                <a:cs typeface="Arial"/>
                <a:sym typeface="Arial"/>
              </a:rPr>
              <a:t>H06 (25%) </a:t>
            </a:r>
            <a:r>
              <a:rPr lang="pt-BR" sz="1100" b="0" i="0" u="none" strike="noStrike" cap="none" dirty="0">
                <a:solidFill>
                  <a:srgbClr val="000000"/>
                </a:solidFill>
                <a:latin typeface="Arial"/>
                <a:ea typeface="Arial"/>
                <a:cs typeface="Arial"/>
                <a:sym typeface="Arial"/>
              </a:rPr>
              <a:t>- Interpretar movimentação de pessoas, animais ou objetos no espaço, considerando mais de um ponto de referência e noções de orientação, indicando sua posição após finalizada a movimentação.</a:t>
            </a: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100" b="1" i="0" u="none" strike="noStrike" cap="none" dirty="0">
                <a:solidFill>
                  <a:srgbClr val="000000"/>
                </a:solidFill>
                <a:latin typeface="Arial"/>
                <a:ea typeface="Arial"/>
                <a:cs typeface="Arial"/>
                <a:sym typeface="Arial"/>
              </a:rPr>
              <a:t>H10 (49%) </a:t>
            </a:r>
            <a:r>
              <a:rPr lang="pt-BR" sz="1100" b="0" i="0" u="none" strike="noStrike" cap="none" dirty="0">
                <a:solidFill>
                  <a:srgbClr val="000000"/>
                </a:solidFill>
                <a:latin typeface="Arial"/>
                <a:ea typeface="Arial"/>
                <a:cs typeface="Arial"/>
                <a:sym typeface="Arial"/>
              </a:rPr>
              <a:t>–Reconhecer figuras geométricas planas (triângulo, quadrado, retângulo, trapézio ou paralelogramo) desenhadas em diferentes disposições.</a:t>
            </a: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100" b="1" i="0" u="none" strike="noStrike" cap="none" dirty="0">
                <a:solidFill>
                  <a:srgbClr val="000000"/>
                </a:solidFill>
                <a:latin typeface="Arial"/>
                <a:ea typeface="Arial"/>
                <a:cs typeface="Arial"/>
                <a:sym typeface="Arial"/>
              </a:rPr>
              <a:t>H07 (73%) </a:t>
            </a:r>
            <a:r>
              <a:rPr lang="pt-BR" sz="1100" b="0" i="0" u="none" strike="noStrike" cap="none" dirty="0">
                <a:solidFill>
                  <a:srgbClr val="000000"/>
                </a:solidFill>
                <a:latin typeface="Arial"/>
                <a:ea typeface="Arial"/>
                <a:cs typeface="Arial"/>
                <a:sym typeface="Arial"/>
              </a:rPr>
              <a:t>- Reconhecer figura geométrica espacial (cone, cilindro, esfera, cubo, bloco retangular ou pirâmide).</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
        <p:nvSpPr>
          <p:cNvPr id="153" name="Google Shape;153;p13"/>
          <p:cNvSpPr/>
          <p:nvPr/>
        </p:nvSpPr>
        <p:spPr>
          <a:xfrm>
            <a:off x="242570" y="753745"/>
            <a:ext cx="2661285" cy="3602355"/>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D8E6FC"/>
              </a:solidFill>
              <a:latin typeface="Arial"/>
              <a:ea typeface="Arial"/>
              <a:cs typeface="Arial"/>
              <a:sym typeface="Arial"/>
            </a:endParaRPr>
          </a:p>
        </p:txBody>
      </p:sp>
      <p:sp>
        <p:nvSpPr>
          <p:cNvPr id="154" name="Google Shape;154;p13"/>
          <p:cNvSpPr txBox="1"/>
          <p:nvPr/>
        </p:nvSpPr>
        <p:spPr>
          <a:xfrm>
            <a:off x="277495" y="1003300"/>
            <a:ext cx="2586990" cy="249174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1" i="0" u="none" strike="noStrike" cap="none" dirty="0">
                <a:solidFill>
                  <a:srgbClr val="000000"/>
                </a:solidFill>
                <a:latin typeface="Arial"/>
                <a:ea typeface="Arial"/>
                <a:cs typeface="Arial"/>
                <a:sym typeface="Arial"/>
              </a:rPr>
              <a:t>3º ANO</a:t>
            </a:r>
            <a:endParaRPr sz="14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600" b="1" i="0" u="none" strike="noStrike" cap="none" dirty="0">
                <a:solidFill>
                  <a:srgbClr val="000000"/>
                </a:solidFill>
                <a:latin typeface="Arial"/>
                <a:ea typeface="Arial"/>
                <a:cs typeface="Arial"/>
                <a:sym typeface="Arial"/>
              </a:rPr>
              <a:t>H02 (63%) </a:t>
            </a:r>
            <a:r>
              <a:rPr lang="pt-BR" sz="1400" b="0" i="0" u="none" strike="noStrike" cap="none" dirty="0">
                <a:solidFill>
                  <a:srgbClr val="000000"/>
                </a:solidFill>
                <a:latin typeface="Arial"/>
                <a:ea typeface="Arial"/>
                <a:cs typeface="Arial"/>
                <a:sym typeface="Arial"/>
              </a:rPr>
              <a:t>- Interpretar localização de pessoas, animais ou objetos no espaço, considerando um ou mais de um ponto de referência e noções de orientação (à direita, à esquerda, em frente, atrás, em cima e/ou embaixo).</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55" name="Google Shape;155;p13"/>
          <p:cNvSpPr txBox="1"/>
          <p:nvPr/>
        </p:nvSpPr>
        <p:spPr>
          <a:xfrm>
            <a:off x="2277110" y="178435"/>
            <a:ext cx="4589145" cy="5149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HABILIDADES PRIORITÁRIAS (ESTADUAL)</a:t>
            </a:r>
            <a:endParaRPr sz="2000" b="1" i="0" u="none" strike="noStrike" cap="none">
              <a:solidFill>
                <a:srgbClr val="2F447D"/>
              </a:solidFill>
              <a:latin typeface="Oswald"/>
              <a:ea typeface="Oswald"/>
              <a:cs typeface="Oswald"/>
              <a:sym typeface="Oswald"/>
            </a:endParaRPr>
          </a:p>
          <a:p>
            <a:pPr marL="0" marR="0" lvl="0" indent="0" algn="just"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 </a:t>
            </a:r>
            <a:endParaRPr sz="2000" b="1" i="0" u="none" strike="noStrike" cap="none">
              <a:solidFill>
                <a:srgbClr val="2F447D"/>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14"/>
          <p:cNvSpPr/>
          <p:nvPr/>
        </p:nvSpPr>
        <p:spPr>
          <a:xfrm>
            <a:off x="6019800" y="753745"/>
            <a:ext cx="2661285" cy="3601085"/>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D8E6FC"/>
              </a:solidFill>
              <a:latin typeface="Arial"/>
              <a:ea typeface="Arial"/>
              <a:cs typeface="Arial"/>
              <a:sym typeface="Arial"/>
            </a:endParaRPr>
          </a:p>
        </p:txBody>
      </p:sp>
      <p:sp>
        <p:nvSpPr>
          <p:cNvPr id="161" name="Google Shape;161;p14"/>
          <p:cNvSpPr txBox="1"/>
          <p:nvPr/>
        </p:nvSpPr>
        <p:spPr>
          <a:xfrm>
            <a:off x="6019165" y="1003300"/>
            <a:ext cx="2618740" cy="300418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400" b="1" i="0" u="none" strike="noStrike" cap="none" dirty="0">
                <a:solidFill>
                  <a:srgbClr val="000000"/>
                </a:solidFill>
                <a:latin typeface="Arial"/>
                <a:ea typeface="Arial"/>
                <a:cs typeface="Arial"/>
                <a:sym typeface="Arial"/>
              </a:rPr>
              <a:t>5º ANO</a:t>
            </a:r>
            <a:endParaRPr sz="14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400" b="0" i="0" u="none" strike="noStrike" cap="none" dirty="0">
                <a:solidFill>
                  <a:srgbClr val="000000"/>
                </a:solidFill>
                <a:latin typeface="Arial"/>
                <a:ea typeface="Arial"/>
                <a:cs typeface="Arial"/>
                <a:sym typeface="Arial"/>
              </a:rPr>
              <a:t> </a:t>
            </a:r>
            <a:r>
              <a:rPr lang="pt-BR" sz="1400" b="1" i="0" u="none" strike="noStrike" cap="none" dirty="0">
                <a:solidFill>
                  <a:srgbClr val="000000"/>
                </a:solidFill>
                <a:latin typeface="Arial"/>
                <a:ea typeface="Arial"/>
                <a:cs typeface="Arial"/>
                <a:sym typeface="Arial"/>
              </a:rPr>
              <a:t>H13 (</a:t>
            </a:r>
            <a:r>
              <a:rPr lang="pt-BR" b="1" dirty="0"/>
              <a:t>60</a:t>
            </a:r>
            <a:r>
              <a:rPr lang="pt-BR" sz="1400" b="1" i="0" u="none" strike="noStrike" cap="none" dirty="0">
                <a:solidFill>
                  <a:srgbClr val="000000"/>
                </a:solidFill>
                <a:latin typeface="Arial"/>
                <a:ea typeface="Arial"/>
                <a:cs typeface="Arial"/>
                <a:sym typeface="Arial"/>
              </a:rPr>
              <a:t>%) </a:t>
            </a:r>
            <a:r>
              <a:rPr lang="pt-BR" sz="1400" b="0" i="0" u="none" strike="noStrike" cap="none" dirty="0">
                <a:solidFill>
                  <a:srgbClr val="000000"/>
                </a:solidFill>
                <a:latin typeface="Arial"/>
                <a:ea typeface="Arial"/>
                <a:cs typeface="Arial"/>
                <a:sym typeface="Arial"/>
              </a:rPr>
              <a:t>- Reconhecer ângulos retos e ângulos não retos em figuras geométricas planas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400" b="1" i="0" u="none" strike="noStrike" cap="none" dirty="0">
                <a:solidFill>
                  <a:srgbClr val="000000"/>
                </a:solidFill>
                <a:latin typeface="Arial"/>
                <a:ea typeface="Arial"/>
                <a:cs typeface="Arial"/>
                <a:sym typeface="Arial"/>
              </a:rPr>
              <a:t>H17 (67%) </a:t>
            </a:r>
            <a:r>
              <a:rPr lang="pt-BR" sz="1400" b="0" i="0" u="none" strike="noStrike" cap="none" dirty="0">
                <a:solidFill>
                  <a:srgbClr val="000000"/>
                </a:solidFill>
                <a:latin typeface="Arial"/>
                <a:ea typeface="Arial"/>
                <a:cs typeface="Arial"/>
                <a:sym typeface="Arial"/>
              </a:rPr>
              <a:t>- Corresponder figuras geométricas espaciais (cilindro, cone, prisma ou pirâmide) a uma de suas planificações.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62" name="Google Shape;162;p14"/>
          <p:cNvSpPr/>
          <p:nvPr/>
        </p:nvSpPr>
        <p:spPr>
          <a:xfrm>
            <a:off x="3061970" y="753745"/>
            <a:ext cx="2788285" cy="3601720"/>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D8E6FC"/>
              </a:solidFill>
              <a:latin typeface="Arial"/>
              <a:ea typeface="Arial"/>
              <a:cs typeface="Arial"/>
              <a:sym typeface="Arial"/>
            </a:endParaRPr>
          </a:p>
        </p:txBody>
      </p:sp>
      <p:sp>
        <p:nvSpPr>
          <p:cNvPr id="163" name="Google Shape;163;p14"/>
          <p:cNvSpPr txBox="1"/>
          <p:nvPr/>
        </p:nvSpPr>
        <p:spPr>
          <a:xfrm>
            <a:off x="3088005" y="753745"/>
            <a:ext cx="2761615" cy="33756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pt-BR" sz="1400" b="1" i="0" u="none" strike="noStrike" cap="none" dirty="0">
                <a:solidFill>
                  <a:srgbClr val="000000"/>
                </a:solidFill>
                <a:latin typeface="Arial"/>
                <a:ea typeface="Arial"/>
                <a:cs typeface="Arial"/>
                <a:sym typeface="Arial"/>
              </a:rPr>
              <a:t>4º ANO</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2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100" b="1" i="0" u="none" strike="noStrike" cap="none" dirty="0">
                <a:solidFill>
                  <a:srgbClr val="000000"/>
                </a:solidFill>
                <a:latin typeface="Arial"/>
                <a:ea typeface="Arial"/>
                <a:cs typeface="Arial"/>
                <a:sym typeface="Arial"/>
              </a:rPr>
              <a:t>H06 (27%) </a:t>
            </a:r>
            <a:r>
              <a:rPr lang="pt-BR" sz="1100" b="0" i="0" u="none" strike="noStrike" cap="none" dirty="0">
                <a:solidFill>
                  <a:srgbClr val="000000"/>
                </a:solidFill>
                <a:latin typeface="Arial"/>
                <a:ea typeface="Arial"/>
                <a:cs typeface="Arial"/>
                <a:sym typeface="Arial"/>
              </a:rPr>
              <a:t>- Interpretar movimentação de pessoas, animais ou objetos no espaço, considerando mais de um ponto de referência e noções de orientação, indicando sua posição após finalizada a movimentação.</a:t>
            </a: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100" b="1" i="0" u="none" strike="noStrike" cap="none" dirty="0">
                <a:solidFill>
                  <a:srgbClr val="000000"/>
                </a:solidFill>
                <a:latin typeface="Arial"/>
                <a:ea typeface="Arial"/>
                <a:cs typeface="Arial"/>
                <a:sym typeface="Arial"/>
              </a:rPr>
              <a:t>H10 (44%) </a:t>
            </a:r>
            <a:r>
              <a:rPr lang="pt-BR" sz="1100" b="0" i="0" u="none" strike="noStrike" cap="none" dirty="0">
                <a:solidFill>
                  <a:srgbClr val="000000"/>
                </a:solidFill>
                <a:latin typeface="Arial"/>
                <a:ea typeface="Arial"/>
                <a:cs typeface="Arial"/>
                <a:sym typeface="Arial"/>
              </a:rPr>
              <a:t>–Reconhecer figuras geométricas planas (triângulo, quadrado, retângulo, trapézio ou paralelogramo) desenhadas em diferentes disposições.</a:t>
            </a: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100" b="1" i="0" u="none" strike="noStrike" cap="none" dirty="0">
                <a:solidFill>
                  <a:srgbClr val="000000"/>
                </a:solidFill>
                <a:latin typeface="Arial"/>
                <a:ea typeface="Arial"/>
                <a:cs typeface="Arial"/>
                <a:sym typeface="Arial"/>
              </a:rPr>
              <a:t>H07 (67%) </a:t>
            </a:r>
            <a:r>
              <a:rPr lang="pt-BR" sz="1100" b="0" i="0" u="none" strike="noStrike" cap="none" dirty="0">
                <a:solidFill>
                  <a:srgbClr val="000000"/>
                </a:solidFill>
                <a:latin typeface="Arial"/>
                <a:ea typeface="Arial"/>
                <a:cs typeface="Arial"/>
                <a:sym typeface="Arial"/>
              </a:rPr>
              <a:t>- Reconhecer figura geométrica espacial (cone, cilindro, esfera, cubo, bloco retangular ou pirâmide).</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
        <p:nvSpPr>
          <p:cNvPr id="164" name="Google Shape;164;p14"/>
          <p:cNvSpPr/>
          <p:nvPr/>
        </p:nvSpPr>
        <p:spPr>
          <a:xfrm>
            <a:off x="242570" y="753745"/>
            <a:ext cx="2661285" cy="3602355"/>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D8E6FC"/>
              </a:solidFill>
              <a:latin typeface="Arial"/>
              <a:ea typeface="Arial"/>
              <a:cs typeface="Arial"/>
              <a:sym typeface="Arial"/>
            </a:endParaRPr>
          </a:p>
        </p:txBody>
      </p:sp>
      <p:sp>
        <p:nvSpPr>
          <p:cNvPr id="165" name="Google Shape;165;p14"/>
          <p:cNvSpPr txBox="1"/>
          <p:nvPr/>
        </p:nvSpPr>
        <p:spPr>
          <a:xfrm>
            <a:off x="277495" y="1003300"/>
            <a:ext cx="2586990" cy="249174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1" i="0" u="none" strike="noStrike" cap="none" dirty="0">
                <a:solidFill>
                  <a:srgbClr val="000000"/>
                </a:solidFill>
                <a:latin typeface="Arial"/>
                <a:ea typeface="Arial"/>
                <a:cs typeface="Arial"/>
                <a:sym typeface="Arial"/>
              </a:rPr>
              <a:t>3º ANO</a:t>
            </a:r>
            <a:endParaRPr sz="14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600" b="1" i="0" u="none" strike="noStrike" cap="none" dirty="0">
                <a:solidFill>
                  <a:srgbClr val="000000"/>
                </a:solidFill>
                <a:latin typeface="Arial"/>
                <a:ea typeface="Arial"/>
                <a:cs typeface="Arial"/>
                <a:sym typeface="Arial"/>
              </a:rPr>
              <a:t>H02 (62%) </a:t>
            </a:r>
            <a:r>
              <a:rPr lang="pt-BR" sz="1400" b="0" i="0" u="none" strike="noStrike" cap="none" dirty="0">
                <a:solidFill>
                  <a:srgbClr val="000000"/>
                </a:solidFill>
                <a:latin typeface="Arial"/>
                <a:ea typeface="Arial"/>
                <a:cs typeface="Arial"/>
                <a:sym typeface="Arial"/>
              </a:rPr>
              <a:t>- Interpretar localização de pessoas, animais ou objetos no espaço, considerando um ou mais de um ponto de referência e noções de orientação (à direita, à esquerda, em frente, atrás, em cima e/ou embaixo).</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66" name="Google Shape;166;p14"/>
          <p:cNvSpPr txBox="1"/>
          <p:nvPr/>
        </p:nvSpPr>
        <p:spPr>
          <a:xfrm>
            <a:off x="2277110" y="178435"/>
            <a:ext cx="4589145" cy="5149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HABILIDADES PRIORITÁRIAS (REGIONAL)</a:t>
            </a:r>
            <a:endParaRPr sz="2000" b="1" i="0" u="none" strike="noStrike" cap="none">
              <a:solidFill>
                <a:srgbClr val="2F447D"/>
              </a:solidFill>
              <a:latin typeface="Oswald"/>
              <a:ea typeface="Oswald"/>
              <a:cs typeface="Oswald"/>
              <a:sym typeface="Oswald"/>
            </a:endParaRPr>
          </a:p>
          <a:p>
            <a:pPr marL="0" marR="0" lvl="0" indent="0" algn="just" rtl="0">
              <a:lnSpc>
                <a:spcPct val="100000"/>
              </a:lnSpc>
              <a:spcBef>
                <a:spcPts val="0"/>
              </a:spcBef>
              <a:spcAft>
                <a:spcPts val="0"/>
              </a:spcAft>
              <a:buClr>
                <a:srgbClr val="000000"/>
              </a:buClr>
              <a:buSzPts val="2800"/>
              <a:buFont typeface="Arial"/>
              <a:buNone/>
            </a:pPr>
            <a:r>
              <a:rPr lang="pt-BR" sz="2000" b="1" i="0" u="none" strike="noStrike" cap="none">
                <a:solidFill>
                  <a:srgbClr val="2F447D"/>
                </a:solidFill>
                <a:latin typeface="Oswald"/>
                <a:ea typeface="Oswald"/>
                <a:cs typeface="Oswald"/>
                <a:sym typeface="Oswald"/>
              </a:rPr>
              <a:t> </a:t>
            </a:r>
            <a:endParaRPr sz="2000" b="1" i="0" u="none" strike="noStrike" cap="none">
              <a:solidFill>
                <a:srgbClr val="2F447D"/>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171" name="Google Shape;171;p15"/>
          <p:cNvSpPr txBox="1"/>
          <p:nvPr/>
        </p:nvSpPr>
        <p:spPr>
          <a:xfrm>
            <a:off x="2191425" y="257800"/>
            <a:ext cx="5757600" cy="554100"/>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2800" b="1" i="0" u="none" strike="noStrike" cap="none">
                <a:solidFill>
                  <a:srgbClr val="012D86"/>
                </a:solidFill>
                <a:latin typeface="Oswald"/>
                <a:ea typeface="Oswald"/>
                <a:cs typeface="Oswald"/>
                <a:sym typeface="Oswald"/>
              </a:rPr>
              <a:t>UM BREVE HI</a:t>
            </a:r>
            <a:r>
              <a:rPr lang="pt-BR" sz="2800" b="1">
                <a:solidFill>
                  <a:srgbClr val="012D86"/>
                </a:solidFill>
                <a:latin typeface="Oswald"/>
                <a:ea typeface="Oswald"/>
                <a:cs typeface="Oswald"/>
                <a:sym typeface="Oswald"/>
              </a:rPr>
              <a:t>S</a:t>
            </a:r>
            <a:r>
              <a:rPr lang="pt-BR" sz="2800" b="1" i="0" u="none" strike="noStrike" cap="none">
                <a:solidFill>
                  <a:srgbClr val="012D86"/>
                </a:solidFill>
                <a:latin typeface="Oswald"/>
                <a:ea typeface="Oswald"/>
                <a:cs typeface="Oswald"/>
                <a:sym typeface="Oswald"/>
              </a:rPr>
              <a:t>TÓRICO DA GEOMETRIA</a:t>
            </a:r>
            <a:endParaRPr sz="2800" b="1" i="0" u="none" strike="noStrike" cap="none">
              <a:solidFill>
                <a:srgbClr val="012D86"/>
              </a:solidFill>
              <a:latin typeface="Oswald"/>
              <a:ea typeface="Oswald"/>
              <a:cs typeface="Oswald"/>
              <a:sym typeface="Oswald"/>
            </a:endParaRPr>
          </a:p>
        </p:txBody>
      </p:sp>
      <p:sp>
        <p:nvSpPr>
          <p:cNvPr id="172" name="Google Shape;172;p15"/>
          <p:cNvSpPr txBox="1"/>
          <p:nvPr/>
        </p:nvSpPr>
        <p:spPr>
          <a:xfrm>
            <a:off x="-558800" y="1009025"/>
            <a:ext cx="6372600" cy="3333600"/>
          </a:xfrm>
          <a:prstGeom prst="rect">
            <a:avLst/>
          </a:prstGeom>
          <a:noFill/>
          <a:ln>
            <a:noFill/>
          </a:ln>
        </p:spPr>
        <p:txBody>
          <a:bodyPr spcFirstLastPara="1" wrap="square" lIns="121900" tIns="60925" rIns="121900" bIns="60925" anchor="t" anchorCtr="0">
            <a:noAutofit/>
          </a:bodyPr>
          <a:lstStyle/>
          <a:p>
            <a:pPr marL="885825" marR="0" lvl="0" indent="0" algn="just" rtl="0">
              <a:lnSpc>
                <a:spcPct val="100000"/>
              </a:lnSpc>
              <a:spcBef>
                <a:spcPts val="665"/>
              </a:spcBef>
              <a:spcAft>
                <a:spcPts val="0"/>
              </a:spcAft>
              <a:buClr>
                <a:srgbClr val="595959"/>
              </a:buClr>
              <a:buSzPts val="1463"/>
              <a:buFont typeface="Arial"/>
              <a:buNone/>
            </a:pPr>
            <a:r>
              <a:rPr lang="pt-BR" sz="1600" b="0" i="0" u="none" strike="noStrike" cap="none">
                <a:solidFill>
                  <a:schemeClr val="dk1"/>
                </a:solidFill>
                <a:latin typeface="Arial"/>
                <a:ea typeface="Arial"/>
                <a:cs typeface="Arial"/>
                <a:sym typeface="Arial"/>
              </a:rPr>
              <a:t>    A Geometria, do grego "geo" (terra) e "metron" (medida), nasceu da necessidade prática de nossos ancestrais. Civilizações antigas como os egípcios e babilônios a utilizavam para:</a:t>
            </a:r>
            <a:endParaRPr sz="1600" b="0" i="0" u="none" strike="noStrike" cap="none">
              <a:solidFill>
                <a:schemeClr val="dk1"/>
              </a:solidFill>
              <a:latin typeface="Arial"/>
              <a:ea typeface="Arial"/>
              <a:cs typeface="Arial"/>
              <a:sym typeface="Arial"/>
            </a:endParaRPr>
          </a:p>
          <a:p>
            <a:pPr marL="885825" marR="0" lvl="0" indent="0" algn="l" rtl="0">
              <a:lnSpc>
                <a:spcPct val="100000"/>
              </a:lnSpc>
              <a:spcBef>
                <a:spcPts val="665"/>
              </a:spcBef>
              <a:spcAft>
                <a:spcPts val="0"/>
              </a:spcAft>
              <a:buClr>
                <a:srgbClr val="595959"/>
              </a:buClr>
              <a:buSzPts val="1463"/>
              <a:buFont typeface="Arial"/>
              <a:buNone/>
            </a:pPr>
            <a:endParaRPr sz="1600" b="0" i="0" u="none" strike="noStrike" cap="none">
              <a:solidFill>
                <a:schemeClr val="dk1"/>
              </a:solidFill>
              <a:latin typeface="Arial"/>
              <a:ea typeface="Arial"/>
              <a:cs typeface="Arial"/>
              <a:sym typeface="Arial"/>
            </a:endParaRPr>
          </a:p>
          <a:p>
            <a:pPr marL="1171575" marR="0" lvl="0" indent="-285750" algn="just" rtl="0">
              <a:lnSpc>
                <a:spcPct val="100000"/>
              </a:lnSpc>
              <a:spcBef>
                <a:spcPts val="665"/>
              </a:spcBef>
              <a:spcAft>
                <a:spcPts val="0"/>
              </a:spcAft>
              <a:buClr>
                <a:srgbClr val="595959"/>
              </a:buClr>
              <a:buSzPts val="1463"/>
              <a:buFont typeface="Arial"/>
              <a:buChar char="•"/>
            </a:pPr>
            <a:r>
              <a:rPr lang="pt-BR" sz="1600" b="0" i="0" u="none" strike="noStrike" cap="none">
                <a:solidFill>
                  <a:schemeClr val="dk1"/>
                </a:solidFill>
                <a:latin typeface="Arial"/>
                <a:ea typeface="Arial"/>
                <a:cs typeface="Arial"/>
                <a:sym typeface="Arial"/>
              </a:rPr>
              <a:t>Demarcar terras após as cheias dos rios, essenciais para a agricultura.</a:t>
            </a:r>
            <a:endParaRPr sz="1600" b="0" i="0" u="none" strike="noStrike" cap="none">
              <a:solidFill>
                <a:schemeClr val="dk1"/>
              </a:solidFill>
              <a:latin typeface="Arial"/>
              <a:ea typeface="Arial"/>
              <a:cs typeface="Arial"/>
              <a:sym typeface="Arial"/>
            </a:endParaRPr>
          </a:p>
          <a:p>
            <a:pPr marL="1171575" marR="0" lvl="0" indent="-285750" algn="just" rtl="0">
              <a:lnSpc>
                <a:spcPct val="100000"/>
              </a:lnSpc>
              <a:spcBef>
                <a:spcPts val="665"/>
              </a:spcBef>
              <a:spcAft>
                <a:spcPts val="0"/>
              </a:spcAft>
              <a:buClr>
                <a:srgbClr val="595959"/>
              </a:buClr>
              <a:buSzPts val="1463"/>
              <a:buFont typeface="Arial"/>
              <a:buChar char="•"/>
            </a:pPr>
            <a:r>
              <a:rPr lang="pt-BR" sz="1600" b="0" i="0" u="none" strike="noStrike" cap="none">
                <a:solidFill>
                  <a:schemeClr val="dk1"/>
                </a:solidFill>
                <a:latin typeface="Arial"/>
                <a:ea typeface="Arial"/>
                <a:cs typeface="Arial"/>
                <a:sym typeface="Arial"/>
              </a:rPr>
              <a:t>Construir edifícios monumentais, como as pirâmides, que exigiam precisão e conhecimento de formas e proporções.</a:t>
            </a:r>
            <a:endParaRPr sz="1600" b="0" i="0" u="none" strike="noStrike" cap="none">
              <a:solidFill>
                <a:schemeClr val="dk1"/>
              </a:solidFill>
              <a:latin typeface="Arial"/>
              <a:ea typeface="Arial"/>
              <a:cs typeface="Arial"/>
              <a:sym typeface="Arial"/>
            </a:endParaRPr>
          </a:p>
          <a:p>
            <a:pPr marL="1171575" marR="0" lvl="0" indent="-285750" algn="just" rtl="0">
              <a:lnSpc>
                <a:spcPct val="100000"/>
              </a:lnSpc>
              <a:spcBef>
                <a:spcPts val="665"/>
              </a:spcBef>
              <a:spcAft>
                <a:spcPts val="0"/>
              </a:spcAft>
              <a:buClr>
                <a:srgbClr val="595959"/>
              </a:buClr>
              <a:buSzPts val="1463"/>
              <a:buFont typeface="Arial"/>
              <a:buChar char="•"/>
            </a:pPr>
            <a:r>
              <a:rPr lang="pt-BR" sz="1600" b="0" i="0" u="none" strike="noStrike" cap="none">
                <a:solidFill>
                  <a:schemeClr val="dk1"/>
                </a:solidFill>
                <a:latin typeface="Arial"/>
                <a:ea typeface="Arial"/>
                <a:cs typeface="Arial"/>
                <a:sym typeface="Arial"/>
              </a:rPr>
              <a:t>Realizar medições astronômicas para calendários e navegação.</a:t>
            </a:r>
            <a:endParaRPr sz="1600" b="0" i="0" u="none" strike="noStrike" cap="none">
              <a:solidFill>
                <a:schemeClr val="dk1"/>
              </a:solidFill>
              <a:latin typeface="Arial"/>
              <a:ea typeface="Arial"/>
              <a:cs typeface="Arial"/>
              <a:sym typeface="Arial"/>
            </a:endParaRPr>
          </a:p>
          <a:p>
            <a:pPr marL="1219200" marR="0" lvl="1" indent="-333375" algn="l" rtl="0">
              <a:lnSpc>
                <a:spcPct val="100000"/>
              </a:lnSpc>
              <a:spcBef>
                <a:spcPts val="665"/>
              </a:spcBef>
              <a:spcAft>
                <a:spcPts val="0"/>
              </a:spcAft>
              <a:buClr>
                <a:srgbClr val="595959"/>
              </a:buClr>
              <a:buSzPts val="1463"/>
              <a:buFont typeface="Arial"/>
              <a:buNone/>
            </a:pPr>
            <a:endParaRPr sz="1600" b="0" i="0" u="none" strike="noStrike" cap="none">
              <a:solidFill>
                <a:schemeClr val="dk1"/>
              </a:solidFill>
              <a:latin typeface="Arial"/>
              <a:ea typeface="Arial"/>
              <a:cs typeface="Arial"/>
              <a:sym typeface="Arial"/>
            </a:endParaRPr>
          </a:p>
        </p:txBody>
      </p:sp>
      <p:pic>
        <p:nvPicPr>
          <p:cNvPr id="173" name="Google Shape;173;p15"/>
          <p:cNvPicPr preferRelativeResize="0"/>
          <p:nvPr/>
        </p:nvPicPr>
        <p:blipFill rotWithShape="1">
          <a:blip r:embed="rId4">
            <a:alphaModFix/>
          </a:blip>
          <a:srcRect/>
          <a:stretch/>
        </p:blipFill>
        <p:spPr>
          <a:xfrm>
            <a:off x="5862320" y="1512570"/>
            <a:ext cx="3077845" cy="2250440"/>
          </a:xfrm>
          <a:prstGeom prst="rect">
            <a:avLst/>
          </a:prstGeom>
          <a:noFill/>
          <a:ln>
            <a:noFill/>
          </a:ln>
        </p:spPr>
      </p:pic>
      <p:sp>
        <p:nvSpPr>
          <p:cNvPr id="174" name="Google Shape;174;p15"/>
          <p:cNvSpPr txBox="1"/>
          <p:nvPr/>
        </p:nvSpPr>
        <p:spPr>
          <a:xfrm>
            <a:off x="6358890" y="3871595"/>
            <a:ext cx="1985010" cy="245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1000" b="0" i="1" u="none" strike="noStrike" cap="none">
                <a:solidFill>
                  <a:srgbClr val="000000"/>
                </a:solidFill>
                <a:latin typeface="Arial"/>
                <a:ea typeface="Arial"/>
                <a:cs typeface="Arial"/>
                <a:sym typeface="Arial"/>
              </a:rPr>
              <a:t>Estiradores de corda.</a:t>
            </a:r>
            <a:endParaRPr sz="1000" b="0" i="1"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
        <p:cNvGrpSpPr/>
        <p:nvPr/>
      </p:nvGrpSpPr>
      <p:grpSpPr>
        <a:xfrm>
          <a:off x="0" y="0"/>
          <a:ext cx="0" cy="0"/>
          <a:chOff x="0" y="0"/>
          <a:chExt cx="0" cy="0"/>
        </a:xfrm>
      </p:grpSpPr>
      <p:sp>
        <p:nvSpPr>
          <p:cNvPr id="179" name="Google Shape;179;p16"/>
          <p:cNvSpPr txBox="1"/>
          <p:nvPr/>
        </p:nvSpPr>
        <p:spPr>
          <a:xfrm>
            <a:off x="2303780" y="284480"/>
            <a:ext cx="5850900" cy="554100"/>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None/>
            </a:pPr>
            <a:r>
              <a:rPr lang="pt-BR" sz="2800" b="1" i="0" u="none" strike="noStrike" cap="none">
                <a:solidFill>
                  <a:srgbClr val="012D86"/>
                </a:solidFill>
                <a:latin typeface="Oswald"/>
                <a:ea typeface="Oswald"/>
                <a:cs typeface="Oswald"/>
                <a:sym typeface="Oswald"/>
              </a:rPr>
              <a:t>UM BREVE HISTÓRICO DA GEOMETRIA</a:t>
            </a:r>
            <a:endParaRPr sz="2800" b="1" i="0" u="none" strike="noStrike" cap="none">
              <a:solidFill>
                <a:srgbClr val="012D86"/>
              </a:solidFill>
              <a:latin typeface="Oswald"/>
              <a:ea typeface="Oswald"/>
              <a:cs typeface="Oswald"/>
              <a:sym typeface="Oswald"/>
            </a:endParaRPr>
          </a:p>
        </p:txBody>
      </p:sp>
      <p:sp>
        <p:nvSpPr>
          <p:cNvPr id="180" name="Google Shape;180;p16"/>
          <p:cNvSpPr txBox="1"/>
          <p:nvPr/>
        </p:nvSpPr>
        <p:spPr>
          <a:xfrm>
            <a:off x="-712470" y="1151255"/>
            <a:ext cx="6298565" cy="2840990"/>
          </a:xfrm>
          <a:prstGeom prst="rect">
            <a:avLst/>
          </a:prstGeom>
          <a:noFill/>
          <a:ln>
            <a:noFill/>
          </a:ln>
        </p:spPr>
        <p:txBody>
          <a:bodyPr spcFirstLastPara="1" wrap="square" lIns="121900" tIns="60925" rIns="121900" bIns="60925" anchor="t" anchorCtr="0">
            <a:noAutofit/>
          </a:bodyPr>
          <a:lstStyle/>
          <a:p>
            <a:pPr marL="1219200" marR="0" lvl="1" indent="-333375" algn="just" rtl="0">
              <a:lnSpc>
                <a:spcPct val="100000"/>
              </a:lnSpc>
              <a:spcBef>
                <a:spcPts val="665"/>
              </a:spcBef>
              <a:spcAft>
                <a:spcPts val="0"/>
              </a:spcAft>
              <a:buNone/>
            </a:pPr>
            <a:r>
              <a:rPr lang="pt-BR" sz="1800" b="0" i="0" u="none" strike="noStrike" cap="none">
                <a:solidFill>
                  <a:schemeClr val="dk1"/>
                </a:solidFill>
                <a:latin typeface="Arial"/>
                <a:ea typeface="Arial"/>
                <a:cs typeface="Arial"/>
                <a:sym typeface="Arial"/>
              </a:rPr>
              <a:t>        </a:t>
            </a:r>
            <a:r>
              <a:rPr lang="pt-BR" sz="1600" b="0" i="0" u="none" strike="noStrike" cap="none">
                <a:solidFill>
                  <a:schemeClr val="dk1"/>
                </a:solidFill>
                <a:latin typeface="Arial"/>
                <a:ea typeface="Arial"/>
                <a:cs typeface="Arial"/>
                <a:sym typeface="Arial"/>
              </a:rPr>
              <a:t>No entanto, foi na Grécia Antiga que a geometria transcendeu sua aplicação puramente prática e se tornou uma ciência formal. Pensadores como Tales de Mileto, Pitágoras e, principalmente, Euclides revolucionaram o estudo, estabelecendo axiomas, teoremas e provas lógicas. </a:t>
            </a:r>
            <a:endParaRPr sz="1600" b="0" i="0" u="none" strike="noStrike" cap="none">
              <a:solidFill>
                <a:schemeClr val="dk1"/>
              </a:solidFill>
              <a:latin typeface="Arial"/>
              <a:ea typeface="Arial"/>
              <a:cs typeface="Arial"/>
              <a:sym typeface="Arial"/>
            </a:endParaRPr>
          </a:p>
          <a:p>
            <a:pPr marL="1219200" marR="0" lvl="1" indent="-333375" algn="just" rtl="0">
              <a:lnSpc>
                <a:spcPct val="100000"/>
              </a:lnSpc>
              <a:spcBef>
                <a:spcPts val="665"/>
              </a:spcBef>
              <a:spcAft>
                <a:spcPts val="0"/>
              </a:spcAft>
              <a:buNone/>
            </a:pPr>
            <a:endParaRPr sz="1600" b="0" i="0" u="none" strike="noStrike" cap="none">
              <a:solidFill>
                <a:schemeClr val="dk1"/>
              </a:solidFill>
              <a:latin typeface="Arial"/>
              <a:ea typeface="Arial"/>
              <a:cs typeface="Arial"/>
              <a:sym typeface="Arial"/>
            </a:endParaRPr>
          </a:p>
          <a:p>
            <a:pPr marL="1219200" marR="0" lvl="1" indent="-333375" algn="just" rtl="0">
              <a:lnSpc>
                <a:spcPct val="100000"/>
              </a:lnSpc>
              <a:spcBef>
                <a:spcPts val="665"/>
              </a:spcBef>
              <a:spcAft>
                <a:spcPts val="0"/>
              </a:spcAft>
              <a:buNone/>
            </a:pPr>
            <a:r>
              <a:rPr lang="pt-BR" sz="1600" b="0" i="0" u="none" strike="noStrike" cap="none">
                <a:solidFill>
                  <a:schemeClr val="dk1"/>
                </a:solidFill>
                <a:latin typeface="Arial"/>
                <a:ea typeface="Arial"/>
                <a:cs typeface="Arial"/>
                <a:sym typeface="Arial"/>
              </a:rPr>
              <a:t>       A obra de Euclides, "Os Elementos", é um marco, organizando o conhecimento geométrico de forma dedutiva e servindo como base para a matemática por mais de dois milênios.</a:t>
            </a:r>
            <a:endParaRPr sz="1600" b="0" i="0" u="none" strike="noStrike" cap="none">
              <a:solidFill>
                <a:schemeClr val="dk1"/>
              </a:solidFill>
              <a:latin typeface="Arial"/>
              <a:ea typeface="Arial"/>
              <a:cs typeface="Arial"/>
              <a:sym typeface="Arial"/>
            </a:endParaRPr>
          </a:p>
        </p:txBody>
      </p:sp>
      <p:pic>
        <p:nvPicPr>
          <p:cNvPr id="181" name="Google Shape;181;p16"/>
          <p:cNvPicPr preferRelativeResize="0"/>
          <p:nvPr/>
        </p:nvPicPr>
        <p:blipFill rotWithShape="1">
          <a:blip r:embed="rId4">
            <a:alphaModFix amt="40000"/>
          </a:blip>
          <a:srcRect/>
          <a:stretch/>
        </p:blipFill>
        <p:spPr>
          <a:xfrm>
            <a:off x="5585460" y="1007745"/>
            <a:ext cx="3160395" cy="3409950"/>
          </a:xfrm>
          <a:prstGeom prst="rect">
            <a:avLst/>
          </a:prstGeom>
          <a:noFill/>
          <a:ln>
            <a:noFill/>
          </a:ln>
        </p:spPr>
      </p:pic>
      <p:sp>
        <p:nvSpPr>
          <p:cNvPr id="182" name="Google Shape;182;p16"/>
          <p:cNvSpPr txBox="1"/>
          <p:nvPr/>
        </p:nvSpPr>
        <p:spPr>
          <a:xfrm>
            <a:off x="8992829" y="5499464"/>
            <a:ext cx="243716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Euclides.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187" name="Google Shape;187;p17"/>
          <p:cNvSpPr txBox="1"/>
          <p:nvPr/>
        </p:nvSpPr>
        <p:spPr>
          <a:xfrm>
            <a:off x="690880" y="694055"/>
            <a:ext cx="7761605" cy="551180"/>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2800" b="0" i="0" u="none" strike="noStrike" cap="none">
                <a:solidFill>
                  <a:srgbClr val="2F447D"/>
                </a:solidFill>
                <a:latin typeface="Oswald"/>
                <a:ea typeface="Oswald"/>
                <a:cs typeface="Oswald"/>
                <a:sym typeface="Oswald"/>
              </a:rPr>
              <a:t>A Geometria Além da Forma - Importância e Aplicações</a:t>
            </a:r>
            <a:endParaRPr sz="4000" b="0" i="0" u="none" strike="noStrike" cap="none">
              <a:solidFill>
                <a:srgbClr val="2F447D"/>
              </a:solidFill>
              <a:latin typeface="Oswald"/>
              <a:ea typeface="Oswald"/>
              <a:cs typeface="Oswald"/>
              <a:sym typeface="Oswald"/>
            </a:endParaRPr>
          </a:p>
        </p:txBody>
      </p:sp>
      <p:sp>
        <p:nvSpPr>
          <p:cNvPr id="188" name="Google Shape;188;p17"/>
          <p:cNvSpPr txBox="1"/>
          <p:nvPr/>
        </p:nvSpPr>
        <p:spPr>
          <a:xfrm>
            <a:off x="-172720" y="1478280"/>
            <a:ext cx="8714105" cy="1093470"/>
          </a:xfrm>
          <a:prstGeom prst="rect">
            <a:avLst/>
          </a:prstGeom>
          <a:noFill/>
          <a:ln>
            <a:noFill/>
          </a:ln>
        </p:spPr>
        <p:txBody>
          <a:bodyPr spcFirstLastPara="1" wrap="square" lIns="121900" tIns="60925" rIns="121900" bIns="60925" anchor="t" anchorCtr="0">
            <a:noAutofit/>
          </a:bodyPr>
          <a:lstStyle/>
          <a:p>
            <a:pPr marL="1219200" marR="0" lvl="1" indent="-333375" algn="just" rtl="0">
              <a:lnSpc>
                <a:spcPct val="100000"/>
              </a:lnSpc>
              <a:spcBef>
                <a:spcPts val="665"/>
              </a:spcBef>
              <a:spcAft>
                <a:spcPts val="0"/>
              </a:spcAft>
              <a:buClr>
                <a:srgbClr val="595959"/>
              </a:buClr>
              <a:buSzPts val="1463"/>
              <a:buFont typeface="Arial"/>
              <a:buNone/>
            </a:pPr>
            <a:r>
              <a:rPr lang="pt-BR" sz="1800" b="0" i="0" u="none" strike="noStrike" cap="none">
                <a:solidFill>
                  <a:schemeClr val="dk1"/>
                </a:solidFill>
                <a:latin typeface="Arial"/>
                <a:ea typeface="Arial"/>
                <a:cs typeface="Arial"/>
                <a:sym typeface="Arial"/>
              </a:rPr>
              <a:t>      A importância da geometria vai muito além das formas e figuras que estudamos na escola. Ela é a linguagem do espaço e fundamental em diversas áreas:</a:t>
            </a:r>
            <a:endParaRPr sz="1600" b="0" i="0" u="none" strike="noStrike" cap="none">
              <a:solidFill>
                <a:schemeClr val="dk1"/>
              </a:solidFill>
              <a:latin typeface="Arial"/>
              <a:ea typeface="Arial"/>
              <a:cs typeface="Arial"/>
              <a:sym typeface="Arial"/>
            </a:endParaRPr>
          </a:p>
        </p:txBody>
      </p:sp>
      <p:sp>
        <p:nvSpPr>
          <p:cNvPr id="189" name="Google Shape;189;p17"/>
          <p:cNvSpPr txBox="1"/>
          <p:nvPr/>
        </p:nvSpPr>
        <p:spPr>
          <a:xfrm>
            <a:off x="185420" y="2571750"/>
            <a:ext cx="8267700" cy="1653540"/>
          </a:xfrm>
          <a:prstGeom prst="rect">
            <a:avLst/>
          </a:prstGeom>
          <a:noFill/>
          <a:ln>
            <a:noFill/>
          </a:ln>
        </p:spPr>
        <p:txBody>
          <a:bodyPr spcFirstLastPara="1" wrap="square" lIns="91425" tIns="45700" rIns="91425" bIns="45700" anchor="t" anchorCtr="0">
            <a:spAutoFit/>
          </a:bodyPr>
          <a:lstStyle/>
          <a:p>
            <a:pPr marL="1219200" marR="0" lvl="1" indent="-333375" algn="just" rtl="0">
              <a:lnSpc>
                <a:spcPct val="100000"/>
              </a:lnSpc>
              <a:spcBef>
                <a:spcPts val="0"/>
              </a:spcBef>
              <a:spcAft>
                <a:spcPts val="0"/>
              </a:spcAft>
              <a:buClr>
                <a:srgbClr val="595959"/>
              </a:buClr>
              <a:buSzPts val="1463"/>
              <a:buFont typeface="Arial"/>
              <a:buChar char="•"/>
            </a:pPr>
            <a:r>
              <a:rPr lang="pt-BR" sz="1600" b="0" i="1" u="sng" strike="noStrike" cap="none">
                <a:solidFill>
                  <a:schemeClr val="dk1"/>
                </a:solidFill>
                <a:latin typeface="Arial"/>
                <a:ea typeface="Arial"/>
                <a:cs typeface="Arial"/>
                <a:sym typeface="Arial"/>
              </a:rPr>
              <a:t>Engenharia e Arquitetura:</a:t>
            </a:r>
            <a:r>
              <a:rPr lang="pt-BR" sz="1600" b="0" i="0" u="none" strike="noStrike" cap="none">
                <a:solidFill>
                  <a:schemeClr val="dk1"/>
                </a:solidFill>
                <a:latin typeface="Arial"/>
                <a:ea typeface="Arial"/>
                <a:cs typeface="Arial"/>
                <a:sym typeface="Arial"/>
              </a:rPr>
              <a:t> Projetos de pontes, edifícios, cidades e até mesmo o design de interiores dependem diretamente dos princípios geométricos para estabilidade, funcionalidade e estética.</a:t>
            </a:r>
            <a:endParaRPr sz="1600" b="0" i="0" u="none" strike="noStrike" cap="none">
              <a:solidFill>
                <a:schemeClr val="dk1"/>
              </a:solidFill>
              <a:latin typeface="Arial"/>
              <a:ea typeface="Arial"/>
              <a:cs typeface="Arial"/>
              <a:sym typeface="Arial"/>
            </a:endParaRPr>
          </a:p>
          <a:p>
            <a:pPr marL="1219200" marR="0" lvl="1" indent="-333375" algn="just" rtl="0">
              <a:lnSpc>
                <a:spcPct val="100000"/>
              </a:lnSpc>
              <a:spcBef>
                <a:spcPts val="665"/>
              </a:spcBef>
              <a:spcAft>
                <a:spcPts val="0"/>
              </a:spcAft>
              <a:buClr>
                <a:srgbClr val="595959"/>
              </a:buClr>
              <a:buSzPts val="1463"/>
              <a:buFont typeface="Arial"/>
              <a:buChar char="•"/>
            </a:pPr>
            <a:r>
              <a:rPr lang="pt-BR" sz="1600" b="0" i="1" u="sng" strike="noStrike" cap="none">
                <a:solidFill>
                  <a:schemeClr val="dk1"/>
                </a:solidFill>
                <a:latin typeface="Arial"/>
                <a:ea typeface="Arial"/>
                <a:cs typeface="Arial"/>
                <a:sym typeface="Arial"/>
              </a:rPr>
              <a:t>Tecnologia e Computação Gráfica:</a:t>
            </a:r>
            <a:r>
              <a:rPr lang="pt-BR" sz="1600" b="0" i="0" u="none" strike="noStrike" cap="none">
                <a:solidFill>
                  <a:schemeClr val="dk1"/>
                </a:solidFill>
                <a:latin typeface="Arial"/>
                <a:ea typeface="Arial"/>
                <a:cs typeface="Arial"/>
                <a:sym typeface="Arial"/>
              </a:rPr>
              <a:t> A criação de modelos 3D, animações, jogos e realidade virtual seria impossível sem o conhecimento de coordenadas, transformações e projeções geométricas.</a:t>
            </a: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p:cNvGrpSpPr/>
        <p:nvPr/>
      </p:nvGrpSpPr>
      <p:grpSpPr>
        <a:xfrm>
          <a:off x="0" y="0"/>
          <a:ext cx="0" cy="0"/>
          <a:chOff x="0" y="0"/>
          <a:chExt cx="0" cy="0"/>
        </a:xfrm>
      </p:grpSpPr>
      <p:sp>
        <p:nvSpPr>
          <p:cNvPr id="194" name="Google Shape;194;p18"/>
          <p:cNvSpPr txBox="1"/>
          <p:nvPr/>
        </p:nvSpPr>
        <p:spPr>
          <a:xfrm>
            <a:off x="-407035" y="1569720"/>
            <a:ext cx="5733415" cy="2516505"/>
          </a:xfrm>
          <a:prstGeom prst="rect">
            <a:avLst/>
          </a:prstGeom>
          <a:noFill/>
          <a:ln>
            <a:noFill/>
          </a:ln>
        </p:spPr>
        <p:txBody>
          <a:bodyPr spcFirstLastPara="1" wrap="square" lIns="121900" tIns="60925" rIns="121900" bIns="60925" anchor="t" anchorCtr="0">
            <a:noAutofit/>
          </a:bodyPr>
          <a:lstStyle/>
          <a:p>
            <a:pPr marL="1219200" marR="0" lvl="1" indent="-333375" algn="just" rtl="0">
              <a:lnSpc>
                <a:spcPct val="100000"/>
              </a:lnSpc>
              <a:spcBef>
                <a:spcPts val="665"/>
              </a:spcBef>
              <a:spcAft>
                <a:spcPts val="0"/>
              </a:spcAft>
              <a:buClr>
                <a:srgbClr val="595959"/>
              </a:buClr>
              <a:buSzPts val="1463"/>
              <a:buFont typeface="Arial"/>
              <a:buNone/>
            </a:pPr>
            <a:r>
              <a:rPr lang="pt-BR" sz="1400" b="0" i="0" u="none" strike="noStrike" cap="none" dirty="0">
                <a:solidFill>
                  <a:schemeClr val="dk1"/>
                </a:solidFill>
                <a:latin typeface="Arial"/>
                <a:ea typeface="Arial"/>
                <a:cs typeface="Arial"/>
                <a:sym typeface="Arial"/>
              </a:rPr>
              <a:t>•	</a:t>
            </a:r>
            <a:r>
              <a:rPr lang="pt-BR" sz="1400" b="0" i="1" u="sng" strike="noStrike" cap="none" dirty="0">
                <a:solidFill>
                  <a:schemeClr val="dk1"/>
                </a:solidFill>
                <a:latin typeface="Arial"/>
                <a:ea typeface="Arial"/>
                <a:cs typeface="Arial"/>
                <a:sym typeface="Arial"/>
              </a:rPr>
              <a:t>Arte e Design:</a:t>
            </a:r>
            <a:r>
              <a:rPr lang="pt-BR" sz="1400" b="0" i="0" u="none" strike="noStrike" cap="none" dirty="0">
                <a:solidFill>
                  <a:schemeClr val="dk1"/>
                </a:solidFill>
                <a:latin typeface="Arial"/>
                <a:ea typeface="Arial"/>
                <a:cs typeface="Arial"/>
                <a:sym typeface="Arial"/>
              </a:rPr>
              <a:t> Artistas e designers utilizam a geometria para criar composições equilibradas, explorar perspectivas, simetrias e padrões que agradam visualmente.</a:t>
            </a:r>
            <a:endParaRPr sz="1400" b="0" i="0" u="none" strike="noStrike" cap="none" dirty="0">
              <a:solidFill>
                <a:schemeClr val="dk1"/>
              </a:solidFill>
              <a:latin typeface="Arial"/>
              <a:ea typeface="Arial"/>
              <a:cs typeface="Arial"/>
              <a:sym typeface="Arial"/>
            </a:endParaRPr>
          </a:p>
          <a:p>
            <a:pPr marL="1219200" marR="0" lvl="1" indent="-333375" algn="just" rtl="0">
              <a:lnSpc>
                <a:spcPct val="100000"/>
              </a:lnSpc>
              <a:spcBef>
                <a:spcPts val="665"/>
              </a:spcBef>
              <a:spcAft>
                <a:spcPts val="0"/>
              </a:spcAft>
              <a:buClr>
                <a:srgbClr val="595959"/>
              </a:buClr>
              <a:buSzPts val="1463"/>
              <a:buFont typeface="Arial"/>
              <a:buNone/>
            </a:pPr>
            <a:endParaRPr sz="1400" b="0" i="0" u="none" strike="noStrike" cap="none" dirty="0">
              <a:solidFill>
                <a:schemeClr val="dk1"/>
              </a:solidFill>
              <a:latin typeface="Arial"/>
              <a:ea typeface="Arial"/>
              <a:cs typeface="Arial"/>
              <a:sym typeface="Arial"/>
            </a:endParaRPr>
          </a:p>
          <a:p>
            <a:pPr marL="1219200" marR="0" lvl="1" indent="-333375" algn="just" rtl="0">
              <a:lnSpc>
                <a:spcPct val="100000"/>
              </a:lnSpc>
              <a:spcBef>
                <a:spcPts val="665"/>
              </a:spcBef>
              <a:spcAft>
                <a:spcPts val="0"/>
              </a:spcAft>
              <a:buClr>
                <a:srgbClr val="595959"/>
              </a:buClr>
              <a:buSzPts val="1463"/>
              <a:buFont typeface="Arial"/>
              <a:buNone/>
            </a:pPr>
            <a:r>
              <a:rPr lang="pt-BR" sz="1400" b="0" i="0" u="none" strike="noStrike" cap="none" dirty="0">
                <a:solidFill>
                  <a:schemeClr val="dk1"/>
                </a:solidFill>
                <a:latin typeface="Arial"/>
                <a:ea typeface="Arial"/>
                <a:cs typeface="Arial"/>
                <a:sym typeface="Arial"/>
              </a:rPr>
              <a:t>•	</a:t>
            </a:r>
            <a:r>
              <a:rPr lang="pt-BR" sz="1400" b="0" i="1" u="sng" strike="noStrike" cap="none" dirty="0">
                <a:solidFill>
                  <a:schemeClr val="dk1"/>
                </a:solidFill>
                <a:latin typeface="Arial"/>
                <a:ea typeface="Arial"/>
                <a:cs typeface="Arial"/>
                <a:sym typeface="Arial"/>
              </a:rPr>
              <a:t>Ciência e Natureza:</a:t>
            </a:r>
            <a:r>
              <a:rPr lang="pt-BR" sz="1400" b="0" i="0" u="none" strike="noStrike" cap="none" dirty="0">
                <a:solidFill>
                  <a:schemeClr val="dk1"/>
                </a:solidFill>
                <a:latin typeface="Arial"/>
                <a:ea typeface="Arial"/>
                <a:cs typeface="Arial"/>
                <a:sym typeface="Arial"/>
              </a:rPr>
              <a:t> Da estrutura molecular do DNA às órbitas dos planetas, a geometria descreve os padrões e as relações espaciais que regem o universo. A física, por exemplo, usa a geometria para descrever o movimento e as forças.</a:t>
            </a:r>
            <a:endParaRPr sz="1400" b="0" i="0" u="none" strike="noStrike" cap="none" dirty="0">
              <a:solidFill>
                <a:schemeClr val="dk1"/>
              </a:solidFill>
              <a:latin typeface="Arial"/>
              <a:ea typeface="Arial"/>
              <a:cs typeface="Arial"/>
              <a:sym typeface="Arial"/>
            </a:endParaRPr>
          </a:p>
        </p:txBody>
      </p:sp>
      <p:pic>
        <p:nvPicPr>
          <p:cNvPr id="195" name="Google Shape;195;p18"/>
          <p:cNvPicPr preferRelativeResize="0"/>
          <p:nvPr/>
        </p:nvPicPr>
        <p:blipFill rotWithShape="1">
          <a:blip r:embed="rId4">
            <a:alphaModFix/>
          </a:blip>
          <a:srcRect/>
          <a:stretch/>
        </p:blipFill>
        <p:spPr>
          <a:xfrm>
            <a:off x="5457190" y="1570355"/>
            <a:ext cx="3599180" cy="2516505"/>
          </a:xfrm>
          <a:prstGeom prst="rect">
            <a:avLst/>
          </a:prstGeom>
          <a:noFill/>
          <a:ln w="9525" cap="flat" cmpd="sng">
            <a:solidFill>
              <a:schemeClr val="dk1"/>
            </a:solidFill>
            <a:prstDash val="solid"/>
            <a:round/>
            <a:headEnd type="none" w="sm" len="sm"/>
            <a:tailEnd type="none" w="sm" len="sm"/>
          </a:ln>
        </p:spPr>
      </p:pic>
      <p:sp>
        <p:nvSpPr>
          <p:cNvPr id="196" name="Google Shape;196;p18"/>
          <p:cNvSpPr txBox="1"/>
          <p:nvPr/>
        </p:nvSpPr>
        <p:spPr>
          <a:xfrm>
            <a:off x="5714999" y="5048970"/>
            <a:ext cx="352697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Algumas formas geométricas.</a:t>
            </a:r>
            <a:endParaRPr sz="1400" b="0" i="0" u="none" strike="noStrike" cap="none">
              <a:solidFill>
                <a:srgbClr val="000000"/>
              </a:solidFill>
              <a:latin typeface="Arial"/>
              <a:ea typeface="Arial"/>
              <a:cs typeface="Arial"/>
              <a:sym typeface="Arial"/>
            </a:endParaRPr>
          </a:p>
        </p:txBody>
      </p:sp>
      <p:sp>
        <p:nvSpPr>
          <p:cNvPr id="197" name="Google Shape;197;p18"/>
          <p:cNvSpPr txBox="1"/>
          <p:nvPr/>
        </p:nvSpPr>
        <p:spPr>
          <a:xfrm>
            <a:off x="690880" y="639445"/>
            <a:ext cx="7761605" cy="551180"/>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2800" b="0" i="0" u="none" strike="noStrike" cap="none">
                <a:solidFill>
                  <a:srgbClr val="2F447D"/>
                </a:solidFill>
                <a:latin typeface="Oswald"/>
                <a:ea typeface="Oswald"/>
                <a:cs typeface="Oswald"/>
                <a:sym typeface="Oswald"/>
              </a:rPr>
              <a:t>A Geometria Além da Forma - Importância e Aplicações</a:t>
            </a:r>
            <a:endParaRPr sz="4000" b="0" i="0" u="none" strike="noStrike" cap="none">
              <a:solidFill>
                <a:srgbClr val="2F447D"/>
              </a:solidFill>
              <a:latin typeface="Oswald"/>
              <a:ea typeface="Oswald"/>
              <a:cs typeface="Oswald"/>
              <a:sym typeface="Oswa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19"/>
          <p:cNvSpPr txBox="1"/>
          <p:nvPr/>
        </p:nvSpPr>
        <p:spPr>
          <a:xfrm>
            <a:off x="5759450" y="324485"/>
            <a:ext cx="2541270" cy="313055"/>
          </a:xfrm>
          <a:prstGeom prst="rect">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pt-BR" sz="800" b="0" i="1"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xmlns="" val="tx"/>
                    </a:ext>
                  </a:extLst>
                </a:hlinkClick>
              </a:rPr>
              <a:t>https://www.youtube.com/watch?v=ZkZKWFHoRVw</a:t>
            </a:r>
            <a:endParaRPr sz="8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800" b="0" i="1" u="none" strike="noStrike" cap="none">
              <a:solidFill>
                <a:schemeClr val="dk1"/>
              </a:solidFill>
              <a:latin typeface="Arial"/>
              <a:ea typeface="Arial"/>
              <a:cs typeface="Arial"/>
              <a:sym typeface="Arial"/>
            </a:endParaRPr>
          </a:p>
        </p:txBody>
      </p:sp>
      <p:pic>
        <p:nvPicPr>
          <p:cNvPr id="203" name="Google Shape;203;p19" descr="Origem da Geometria&#10;&#10;QUER AJUDAR O CANAL? Mande um PIX para reducatica@gmail.com&#10;&#10;Nesse vídeo veremos um pouco da história da geometria e conhecer alguns matemáticos gregos importantes para o seu desenvolvimento.&#10;&#10;Capítulos do vídeo:&#10;0:00 Significado de Geometria&#10;0:50 Geometria Grega&#10;1:04 Euclides e Os Elementos&#10;&#10;Quer a matemática mais fácil? Só aqui no Reducática!&#10;Se inscreva no canal, curta e compartilhe para essa jornada matemática!&#10;&#10;Música de Fundo:&#10;Euler's Clock por Vincent Rubinetti&#10;Baixe a música em Bandcamp:&#10;https://vincerubinetti.bandcamp.com/album/the-music-of-3blue1brown&#10;Ouça a música no Spotify:&#10;https://open.spotify.com/album/1dVyjwS8FBqXhRunaG5W5u" title="Origem da Geometria">
            <a:hlinkClick r:id="rId5"/>
          </p:cNvPr>
          <p:cNvPicPr preferRelativeResize="0"/>
          <p:nvPr/>
        </p:nvPicPr>
        <p:blipFill>
          <a:blip r:embed="rId6">
            <a:alphaModFix/>
          </a:blip>
          <a:stretch>
            <a:fillRect/>
          </a:stretch>
        </p:blipFill>
        <p:spPr>
          <a:xfrm>
            <a:off x="782400" y="724800"/>
            <a:ext cx="7480800" cy="3686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7"/>
        <p:cNvGrpSpPr/>
        <p:nvPr/>
      </p:nvGrpSpPr>
      <p:grpSpPr>
        <a:xfrm>
          <a:off x="0" y="0"/>
          <a:ext cx="0" cy="0"/>
          <a:chOff x="0" y="0"/>
          <a:chExt cx="0" cy="0"/>
        </a:xfrm>
      </p:grpSpPr>
      <p:sp>
        <p:nvSpPr>
          <p:cNvPr id="208" name="Google Shape;208;p20"/>
          <p:cNvSpPr/>
          <p:nvPr/>
        </p:nvSpPr>
        <p:spPr>
          <a:xfrm>
            <a:off x="572135" y="2268220"/>
            <a:ext cx="3994150" cy="2045970"/>
          </a:xfrm>
          <a:prstGeom prst="cloudCallout">
            <a:avLst>
              <a:gd name="adj1" fmla="val -28038"/>
              <a:gd name="adj2" fmla="val 77556"/>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None/>
            </a:pPr>
            <a:r>
              <a:rPr lang="pt-BR" sz="1000" b="0" i="0" u="none" strike="noStrike" cap="none">
                <a:solidFill>
                  <a:schemeClr val="dk1"/>
                </a:solidFill>
                <a:latin typeface="Arial"/>
                <a:ea typeface="Arial"/>
                <a:cs typeface="Arial"/>
                <a:sym typeface="Arial"/>
              </a:rPr>
              <a:t>É IMPORTANTE APRENDER</a:t>
            </a:r>
            <a:endParaRPr sz="1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None/>
            </a:pPr>
            <a:r>
              <a:rPr lang="pt-BR" sz="1000" b="0" i="0" u="none" strike="noStrike" cap="none">
                <a:solidFill>
                  <a:schemeClr val="dk1"/>
                </a:solidFill>
                <a:latin typeface="Arial"/>
                <a:ea typeface="Arial"/>
                <a:cs typeface="Arial"/>
                <a:sym typeface="Arial"/>
              </a:rPr>
              <a:t>CONCEITOS GEOMÉTRICOS, POIS ELES DÃO APOIO À CONSTRUÇÃO DE OUTROS CONCEITOS MATEMÁTICOS PELO ALUNO.</a:t>
            </a:r>
            <a:endParaRPr sz="1000" b="0" i="0" u="none" strike="noStrike" cap="none">
              <a:solidFill>
                <a:schemeClr val="dk1"/>
              </a:solidFill>
              <a:latin typeface="Arial"/>
              <a:ea typeface="Arial"/>
              <a:cs typeface="Arial"/>
              <a:sym typeface="Arial"/>
            </a:endParaRPr>
          </a:p>
        </p:txBody>
      </p:sp>
      <p:sp>
        <p:nvSpPr>
          <p:cNvPr id="209" name="Google Shape;209;p20"/>
          <p:cNvSpPr/>
          <p:nvPr/>
        </p:nvSpPr>
        <p:spPr>
          <a:xfrm>
            <a:off x="4700270" y="2164080"/>
            <a:ext cx="3919855" cy="1910715"/>
          </a:xfrm>
          <a:prstGeom prst="cloudCallout">
            <a:avLst>
              <a:gd name="adj1" fmla="val -28038"/>
              <a:gd name="adj2" fmla="val 77556"/>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None/>
            </a:pPr>
            <a:r>
              <a:rPr lang="pt-BR" sz="1000" b="0" i="0" u="none" strike="noStrike" cap="none">
                <a:solidFill>
                  <a:schemeClr val="dk1"/>
                </a:solidFill>
                <a:latin typeface="Arial"/>
                <a:ea typeface="Arial"/>
                <a:cs typeface="Arial"/>
                <a:sym typeface="Arial"/>
              </a:rPr>
              <a:t>APRENDER GEOMETRIA LEVA O ALUNO A INTUIR, CONJECTURAR, DESCOBRIR, PROJETAR, REPRESENTAR, QUANDO LIDAR COM AS FORMAS E O ESPAÇO.</a:t>
            </a:r>
            <a:endParaRPr sz="1000" b="0" i="0" u="none" strike="noStrike" cap="none">
              <a:solidFill>
                <a:schemeClr val="dk1"/>
              </a:solidFill>
              <a:latin typeface="Arial"/>
              <a:ea typeface="Arial"/>
              <a:cs typeface="Arial"/>
              <a:sym typeface="Arial"/>
            </a:endParaRPr>
          </a:p>
        </p:txBody>
      </p:sp>
      <p:sp>
        <p:nvSpPr>
          <p:cNvPr id="210" name="Google Shape;210;p20"/>
          <p:cNvSpPr txBox="1"/>
          <p:nvPr/>
        </p:nvSpPr>
        <p:spPr>
          <a:xfrm>
            <a:off x="459105" y="1353820"/>
            <a:ext cx="7773035" cy="73723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Professor, talvez não seja tão complicado para você responder a essa pergunta.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Muitos argumentos a favor do ensino de Geometria nos quatro primeiros anos de escolaridade estão mesmo na “ponta da língua” da maioria dos professores; e eles estão certos!</a:t>
            </a:r>
            <a:endParaRPr sz="1400" b="0" i="0" u="none" strike="noStrike" cap="none">
              <a:solidFill>
                <a:srgbClr val="000000"/>
              </a:solidFill>
              <a:latin typeface="Arial"/>
              <a:ea typeface="Arial"/>
              <a:cs typeface="Arial"/>
              <a:sym typeface="Arial"/>
            </a:endParaRPr>
          </a:p>
        </p:txBody>
      </p:sp>
      <p:sp>
        <p:nvSpPr>
          <p:cNvPr id="211" name="Google Shape;211;p20"/>
          <p:cNvSpPr txBox="1"/>
          <p:nvPr/>
        </p:nvSpPr>
        <p:spPr>
          <a:xfrm>
            <a:off x="459105" y="758825"/>
            <a:ext cx="457200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Por que ensinar Geometria?</a:t>
            </a:r>
            <a:endParaRPr sz="2800" b="1" i="0" u="none" strike="noStrike" cap="none">
              <a:solidFill>
                <a:srgbClr val="2F447D"/>
              </a:solidFill>
              <a:latin typeface="Oswald"/>
              <a:ea typeface="Oswald"/>
              <a:cs typeface="Oswald"/>
              <a:sym typeface="Oswa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
        <p:nvSpPr>
          <p:cNvPr id="216" name="Google Shape;216;p21"/>
          <p:cNvSpPr txBox="1"/>
          <p:nvPr/>
        </p:nvSpPr>
        <p:spPr>
          <a:xfrm>
            <a:off x="454660" y="679450"/>
            <a:ext cx="7985125" cy="15684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     Na aprendizagem dos números, a construção de reta numérica favorece a comparação e ordenação dos números naturais e fracionários. Muitas figuras geométricas de determinadas características favorecem a construção de modelos que dão significado à fração. Quadriculados e figuras retangulares neles inscritas favorecem uma interpretação geométrica da multiplicação como adição de parcelas iguais.</a:t>
            </a:r>
            <a:endParaRPr sz="1600" b="0" i="0" u="none" strike="noStrike" cap="none">
              <a:solidFill>
                <a:srgbClr val="000000"/>
              </a:solidFill>
              <a:latin typeface="Arial"/>
              <a:ea typeface="Arial"/>
              <a:cs typeface="Arial"/>
              <a:sym typeface="Arial"/>
            </a:endParaRPr>
          </a:p>
        </p:txBody>
      </p:sp>
      <p:pic>
        <p:nvPicPr>
          <p:cNvPr id="217" name="Google Shape;217;p21"/>
          <p:cNvPicPr preferRelativeResize="0"/>
          <p:nvPr/>
        </p:nvPicPr>
        <p:blipFill rotWithShape="1">
          <a:blip r:embed="rId4">
            <a:alphaModFix/>
          </a:blip>
          <a:srcRect l="32907" t="25000" r="33721" b="34256"/>
          <a:stretch/>
        </p:blipFill>
        <p:spPr>
          <a:xfrm>
            <a:off x="250825" y="2411730"/>
            <a:ext cx="2671445" cy="1833880"/>
          </a:xfrm>
          <a:prstGeom prst="rect">
            <a:avLst/>
          </a:prstGeom>
          <a:noFill/>
          <a:ln>
            <a:noFill/>
          </a:ln>
        </p:spPr>
      </p:pic>
      <p:pic>
        <p:nvPicPr>
          <p:cNvPr id="218" name="Google Shape;218;p21"/>
          <p:cNvPicPr preferRelativeResize="0"/>
          <p:nvPr/>
        </p:nvPicPr>
        <p:blipFill rotWithShape="1">
          <a:blip r:embed="rId5">
            <a:alphaModFix/>
          </a:blip>
          <a:srcRect l="46977" t="35755" r="36394" b="54524"/>
          <a:stretch/>
        </p:blipFill>
        <p:spPr>
          <a:xfrm>
            <a:off x="3245485" y="2764155"/>
            <a:ext cx="3526790" cy="1106170"/>
          </a:xfrm>
          <a:prstGeom prst="rect">
            <a:avLst/>
          </a:prstGeom>
          <a:noFill/>
          <a:ln>
            <a:noFill/>
          </a:ln>
        </p:spPr>
      </p:pic>
      <p:pic>
        <p:nvPicPr>
          <p:cNvPr id="219" name="Google Shape;219;p21"/>
          <p:cNvPicPr preferRelativeResize="0"/>
          <p:nvPr/>
        </p:nvPicPr>
        <p:blipFill rotWithShape="1">
          <a:blip r:embed="rId6">
            <a:alphaModFix/>
          </a:blip>
          <a:srcRect l="65233" t="59126" r="16744" b="13780"/>
          <a:stretch/>
        </p:blipFill>
        <p:spPr>
          <a:xfrm>
            <a:off x="7113905" y="2411095"/>
            <a:ext cx="1789430" cy="183451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grpSp>
        <p:nvGrpSpPr>
          <p:cNvPr id="224" name="Google Shape;224;p22"/>
          <p:cNvGrpSpPr/>
          <p:nvPr/>
        </p:nvGrpSpPr>
        <p:grpSpPr>
          <a:xfrm>
            <a:off x="1484747" y="758825"/>
            <a:ext cx="6588008" cy="3669030"/>
            <a:chOff x="978040" y="21350"/>
            <a:chExt cx="5920436" cy="5370850"/>
          </a:xfrm>
        </p:grpSpPr>
        <p:sp>
          <p:nvSpPr>
            <p:cNvPr id="225" name="Google Shape;225;p22"/>
            <p:cNvSpPr/>
            <p:nvPr/>
          </p:nvSpPr>
          <p:spPr>
            <a:xfrm>
              <a:off x="3028973" y="2389804"/>
              <a:ext cx="1946791" cy="1818169"/>
            </a:xfrm>
            <a:prstGeom prst="ellipse">
              <a:avLst/>
            </a:prstGeom>
            <a:solidFill>
              <a:srgbClr val="8F8F8F"/>
            </a:solidFill>
            <a:ln w="38100" cap="flat" cmpd="sng">
              <a:solidFill>
                <a:schemeClr val="lt1"/>
              </a:solidFill>
              <a:prstDash val="solid"/>
              <a:round/>
              <a:headEnd type="none" w="sm" len="sm"/>
              <a:tailEnd type="none" w="sm" len="sm"/>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22"/>
            <p:cNvSpPr txBox="1"/>
            <p:nvPr/>
          </p:nvSpPr>
          <p:spPr>
            <a:xfrm>
              <a:off x="3409530" y="2656011"/>
              <a:ext cx="1285718" cy="1285718"/>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Clr>
                  <a:srgbClr val="000000"/>
                </a:buClr>
                <a:buSzPts val="2100"/>
                <a:buFont typeface="Arial"/>
                <a:buNone/>
              </a:pPr>
              <a:r>
                <a:rPr lang="pt-BR" sz="2100" b="0" i="0" u="none" strike="noStrike" cap="none">
                  <a:solidFill>
                    <a:schemeClr val="lt1"/>
                  </a:solidFill>
                  <a:latin typeface="Arial"/>
                  <a:ea typeface="Arial"/>
                  <a:cs typeface="Arial"/>
                  <a:sym typeface="Arial"/>
                </a:rPr>
                <a:t>Geometria</a:t>
              </a:r>
              <a:endParaRPr sz="1400" b="0" i="0" u="none" strike="noStrike" cap="none">
                <a:solidFill>
                  <a:srgbClr val="000000"/>
                </a:solidFill>
                <a:latin typeface="Arial"/>
                <a:ea typeface="Arial"/>
                <a:cs typeface="Arial"/>
                <a:sym typeface="Arial"/>
              </a:endParaRPr>
            </a:p>
          </p:txBody>
        </p:sp>
        <p:sp>
          <p:nvSpPr>
            <p:cNvPr id="227" name="Google Shape;227;p22"/>
            <p:cNvSpPr/>
            <p:nvPr/>
          </p:nvSpPr>
          <p:spPr>
            <a:xfrm rot="-5400000">
              <a:off x="3663209" y="2093904"/>
              <a:ext cx="550099" cy="41552"/>
            </a:xfrm>
            <a:custGeom>
              <a:avLst/>
              <a:gdLst/>
              <a:ahLst/>
              <a:cxnLst/>
              <a:rect l="l" t="t" r="r" b="b"/>
              <a:pathLst>
                <a:path w="120000" h="120000" extrusionOk="0">
                  <a:moveTo>
                    <a:pt x="0" y="60000"/>
                  </a:moveTo>
                  <a:lnTo>
                    <a:pt x="120000" y="60000"/>
                  </a:lnTo>
                </a:path>
              </a:pathLst>
            </a:custGeom>
            <a:no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22"/>
            <p:cNvSpPr txBox="1"/>
            <p:nvPr/>
          </p:nvSpPr>
          <p:spPr>
            <a:xfrm rot="-5400000">
              <a:off x="3924506" y="2100928"/>
              <a:ext cx="27504" cy="2750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29" name="Google Shape;229;p22"/>
            <p:cNvSpPr/>
            <p:nvPr/>
          </p:nvSpPr>
          <p:spPr>
            <a:xfrm>
              <a:off x="3029118" y="21350"/>
              <a:ext cx="1818280" cy="1818280"/>
            </a:xfrm>
            <a:prstGeom prst="ellipse">
              <a:avLst/>
            </a:prstGeom>
            <a:solidFill>
              <a:srgbClr val="EF8600"/>
            </a:solidFill>
            <a:ln w="38100" cap="flat" cmpd="sng">
              <a:solidFill>
                <a:schemeClr val="lt1"/>
              </a:solidFill>
              <a:prstDash val="solid"/>
              <a:round/>
              <a:headEnd type="none" w="sm" len="sm"/>
              <a:tailEnd type="none" w="sm" len="sm"/>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22"/>
            <p:cNvSpPr txBox="1"/>
            <p:nvPr/>
          </p:nvSpPr>
          <p:spPr>
            <a:xfrm>
              <a:off x="3295399" y="287631"/>
              <a:ext cx="1285718" cy="1285718"/>
            </a:xfrm>
            <a:prstGeom prst="rect">
              <a:avLst/>
            </a:prstGeom>
            <a:noFill/>
            <a:ln>
              <a:noFill/>
            </a:ln>
          </p:spPr>
          <p:txBody>
            <a:bodyPr spcFirstLastPara="1" wrap="square" lIns="8875" tIns="8875" rIns="8875" bIns="88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pt-BR" sz="1400" b="0" i="0" u="none" strike="noStrike" cap="none">
                  <a:solidFill>
                    <a:schemeClr val="lt1"/>
                  </a:solidFill>
                  <a:latin typeface="Arial"/>
                  <a:ea typeface="Arial"/>
                  <a:cs typeface="Arial"/>
                  <a:sym typeface="Arial"/>
                </a:rPr>
                <a:t>Localização </a:t>
              </a:r>
              <a:endParaRPr sz="140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400"/>
                <a:buFont typeface="Arial"/>
                <a:buNone/>
              </a:pPr>
              <a:r>
                <a:rPr lang="pt-BR" sz="1400" b="0" i="0" u="none" strike="noStrike" cap="none">
                  <a:solidFill>
                    <a:schemeClr val="lt1"/>
                  </a:solidFill>
                  <a:latin typeface="Arial"/>
                  <a:ea typeface="Arial"/>
                  <a:cs typeface="Arial"/>
                  <a:sym typeface="Arial"/>
                </a:rPr>
                <a:t>e </a:t>
              </a:r>
              <a:endParaRPr sz="140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400"/>
                <a:buFont typeface="Arial"/>
                <a:buNone/>
              </a:pPr>
              <a:r>
                <a:rPr lang="pt-BR" sz="1400" b="0" i="0" u="none" strike="noStrike" cap="none">
                  <a:solidFill>
                    <a:schemeClr val="lt1"/>
                  </a:solidFill>
                  <a:latin typeface="Arial"/>
                  <a:ea typeface="Arial"/>
                  <a:cs typeface="Arial"/>
                  <a:sym typeface="Arial"/>
                </a:rPr>
                <a:t>Movimentação</a:t>
              </a:r>
              <a:endParaRPr sz="1400" b="0" i="0" u="none" strike="noStrike" cap="none">
                <a:solidFill>
                  <a:srgbClr val="000000"/>
                </a:solidFill>
                <a:latin typeface="Arial"/>
                <a:ea typeface="Arial"/>
                <a:cs typeface="Arial"/>
                <a:sym typeface="Arial"/>
              </a:endParaRPr>
            </a:p>
          </p:txBody>
        </p:sp>
        <p:sp>
          <p:nvSpPr>
            <p:cNvPr id="231" name="Google Shape;231;p22"/>
            <p:cNvSpPr/>
            <p:nvPr/>
          </p:nvSpPr>
          <p:spPr>
            <a:xfrm rot="1800000">
              <a:off x="4688748" y="3870189"/>
              <a:ext cx="550099" cy="41552"/>
            </a:xfrm>
            <a:custGeom>
              <a:avLst/>
              <a:gdLst/>
              <a:ahLst/>
              <a:cxnLst/>
              <a:rect l="l" t="t" r="r" b="b"/>
              <a:pathLst>
                <a:path w="120000" h="120000" extrusionOk="0">
                  <a:moveTo>
                    <a:pt x="0" y="60000"/>
                  </a:moveTo>
                  <a:lnTo>
                    <a:pt x="120000" y="60000"/>
                  </a:lnTo>
                </a:path>
              </a:pathLst>
            </a:custGeom>
            <a:no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22"/>
            <p:cNvSpPr txBox="1"/>
            <p:nvPr/>
          </p:nvSpPr>
          <p:spPr>
            <a:xfrm rot="1800000">
              <a:off x="4950045" y="3877213"/>
              <a:ext cx="27504" cy="2750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33" name="Google Shape;233;p22"/>
            <p:cNvSpPr/>
            <p:nvPr/>
          </p:nvSpPr>
          <p:spPr>
            <a:xfrm>
              <a:off x="5080196" y="3573920"/>
              <a:ext cx="1818280" cy="1818280"/>
            </a:xfrm>
            <a:prstGeom prst="ellipse">
              <a:avLst/>
            </a:prstGeom>
            <a:gradFill>
              <a:gsLst>
                <a:gs pos="0">
                  <a:srgbClr val="9EE256"/>
                </a:gs>
                <a:gs pos="100000">
                  <a:srgbClr val="52762D"/>
                </a:gs>
              </a:gsLst>
              <a:lin ang="0" scaled="0"/>
            </a:gradFill>
            <a:ln w="38100" cap="flat" cmpd="sng">
              <a:solidFill>
                <a:schemeClr val="lt1"/>
              </a:solidFill>
              <a:prstDash val="solid"/>
              <a:round/>
              <a:headEnd type="none" w="sm" len="sm"/>
              <a:tailEnd type="none" w="sm" len="sm"/>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22"/>
            <p:cNvSpPr txBox="1"/>
            <p:nvPr/>
          </p:nvSpPr>
          <p:spPr>
            <a:xfrm>
              <a:off x="5346401" y="3839877"/>
              <a:ext cx="1399816" cy="1285546"/>
            </a:xfrm>
            <a:prstGeom prst="rect">
              <a:avLst/>
            </a:prstGeom>
            <a:noFill/>
            <a:ln>
              <a:noFill/>
            </a:ln>
          </p:spPr>
          <p:txBody>
            <a:bodyPr spcFirstLastPara="1" wrap="square" lIns="8875" tIns="8875" rIns="8875" bIns="88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pt-BR" sz="1400" b="0" i="0" u="none" strike="noStrike" cap="none" dirty="0">
                  <a:solidFill>
                    <a:schemeClr val="lt1"/>
                  </a:solidFill>
                  <a:latin typeface="Arial"/>
                  <a:ea typeface="Arial"/>
                  <a:cs typeface="Arial"/>
                  <a:sym typeface="Arial"/>
                </a:rPr>
                <a:t>Geometria das Transformações</a:t>
              </a:r>
              <a:endParaRPr sz="1400" b="0" i="0" u="none" strike="noStrike" cap="none" dirty="0">
                <a:solidFill>
                  <a:srgbClr val="000000"/>
                </a:solidFill>
                <a:latin typeface="Arial"/>
                <a:ea typeface="Arial"/>
                <a:cs typeface="Arial"/>
                <a:sym typeface="Arial"/>
              </a:endParaRPr>
            </a:p>
          </p:txBody>
        </p:sp>
        <p:sp>
          <p:nvSpPr>
            <p:cNvPr id="235" name="Google Shape;235;p22"/>
            <p:cNvSpPr/>
            <p:nvPr/>
          </p:nvSpPr>
          <p:spPr>
            <a:xfrm rot="9000000">
              <a:off x="2637670" y="3870189"/>
              <a:ext cx="550099" cy="41552"/>
            </a:xfrm>
            <a:custGeom>
              <a:avLst/>
              <a:gdLst/>
              <a:ahLst/>
              <a:cxnLst/>
              <a:rect l="l" t="t" r="r" b="b"/>
              <a:pathLst>
                <a:path w="120000" h="120000" extrusionOk="0">
                  <a:moveTo>
                    <a:pt x="0" y="60000"/>
                  </a:moveTo>
                  <a:lnTo>
                    <a:pt x="120000" y="60000"/>
                  </a:lnTo>
                </a:path>
              </a:pathLst>
            </a:custGeom>
            <a:noFill/>
            <a:ln w="254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22"/>
            <p:cNvSpPr txBox="1"/>
            <p:nvPr/>
          </p:nvSpPr>
          <p:spPr>
            <a:xfrm rot="-1800000">
              <a:off x="2898967" y="3877213"/>
              <a:ext cx="27504" cy="2750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37" name="Google Shape;237;p22"/>
            <p:cNvSpPr/>
            <p:nvPr/>
          </p:nvSpPr>
          <p:spPr>
            <a:xfrm>
              <a:off x="978040" y="3573920"/>
              <a:ext cx="1818280" cy="1818280"/>
            </a:xfrm>
            <a:prstGeom prst="ellipse">
              <a:avLst/>
            </a:prstGeom>
            <a:solidFill>
              <a:srgbClr val="00B0F0"/>
            </a:solidFill>
            <a:ln w="38100" cap="flat" cmpd="sng">
              <a:solidFill>
                <a:schemeClr val="lt1"/>
              </a:solidFill>
              <a:prstDash val="solid"/>
              <a:round/>
              <a:headEnd type="none" w="sm" len="sm"/>
              <a:tailEnd type="none" w="sm" len="sm"/>
            </a:ln>
            <a:effectLst>
              <a:outerShdw blurRad="40000" dist="20000" dir="5400000" rotWithShape="0">
                <a:srgbClr val="000000">
                  <a:alpha val="36862"/>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22"/>
            <p:cNvSpPr txBox="1"/>
            <p:nvPr/>
          </p:nvSpPr>
          <p:spPr>
            <a:xfrm>
              <a:off x="1072093" y="3839877"/>
              <a:ext cx="1724060" cy="1285546"/>
            </a:xfrm>
            <a:prstGeom prst="rect">
              <a:avLst/>
            </a:prstGeom>
            <a:noFill/>
            <a:ln>
              <a:noFill/>
            </a:ln>
          </p:spPr>
          <p:txBody>
            <a:bodyPr spcFirstLastPara="1" wrap="square" lIns="8875" tIns="8875" rIns="8875" bIns="88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pt-BR" sz="1400" b="0" i="0" u="none" strike="noStrike" cap="none">
                  <a:solidFill>
                    <a:schemeClr val="lt1"/>
                  </a:solidFill>
                  <a:latin typeface="Arial"/>
                  <a:ea typeface="Arial"/>
                  <a:cs typeface="Arial"/>
                  <a:sym typeface="Arial"/>
                </a:rPr>
                <a:t>Geometria das formas</a:t>
              </a:r>
              <a:endParaRPr sz="1400" b="0" i="0" u="none" strike="noStrike" cap="none">
                <a:solidFill>
                  <a:srgbClr val="000000"/>
                </a:solidFill>
                <a:latin typeface="Arial"/>
                <a:ea typeface="Arial"/>
                <a:cs typeface="Arial"/>
                <a:sym typeface="Arial"/>
              </a:endParaRPr>
            </a:p>
          </p:txBody>
        </p:sp>
      </p:grpSp>
      <p:sp>
        <p:nvSpPr>
          <p:cNvPr id="239" name="Google Shape;239;p22"/>
          <p:cNvSpPr txBox="1"/>
          <p:nvPr/>
        </p:nvSpPr>
        <p:spPr>
          <a:xfrm>
            <a:off x="459105" y="940435"/>
            <a:ext cx="172339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sng" strike="noStrike" cap="none" dirty="0">
                <a:solidFill>
                  <a:srgbClr val="2F447D"/>
                </a:solidFill>
                <a:latin typeface="Oswald"/>
                <a:ea typeface="Oswald"/>
                <a:cs typeface="Oswald"/>
                <a:sym typeface="Oswald"/>
              </a:rPr>
              <a:t>No DCTMA</a:t>
            </a:r>
            <a:endParaRPr sz="2800" b="1" i="0" u="sng" strike="noStrike" cap="none" dirty="0">
              <a:solidFill>
                <a:srgbClr val="2F447D"/>
              </a:solidFill>
              <a:latin typeface="Oswald"/>
              <a:ea typeface="Oswald"/>
              <a:cs typeface="Oswald"/>
              <a:sym typeface="Oswa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a:extLst>
            <a:ext uri="{FF2B5EF4-FFF2-40B4-BE49-F238E27FC236}">
              <a16:creationId xmlns:a16="http://schemas.microsoft.com/office/drawing/2014/main" xmlns="" id="{9EA900DB-B62D-C38C-5004-05430FF442C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08E0F899-4514-AEC8-FF21-66C241F385FF}"/>
              </a:ext>
            </a:extLst>
          </p:cNvPr>
          <p:cNvSpPr txBox="1"/>
          <p:nvPr/>
        </p:nvSpPr>
        <p:spPr>
          <a:xfrm>
            <a:off x="2445834" y="218103"/>
            <a:ext cx="3528246" cy="369332"/>
          </a:xfrm>
          <a:prstGeom prst="rect">
            <a:avLst/>
          </a:prstGeom>
          <a:noFill/>
        </p:spPr>
        <p:txBody>
          <a:bodyPr wrap="square">
            <a:spAutoFit/>
          </a:bodyPr>
          <a:lstStyle/>
          <a:p>
            <a:r>
              <a:rPr lang="pt-PT" sz="1800" b="1" dirty="0">
                <a:solidFill>
                  <a:srgbClr val="002060"/>
                </a:solidFill>
                <a:effectLst/>
                <a:latin typeface="+mj-lt"/>
                <a:ea typeface="Calibri" panose="020F0502020204030204" pitchFamily="34" charset="0"/>
              </a:rPr>
              <a:t>Problema</a:t>
            </a:r>
            <a:r>
              <a:rPr lang="pt-PT" sz="1800" b="1" spc="-5" dirty="0">
                <a:solidFill>
                  <a:srgbClr val="002060"/>
                </a:solidFill>
                <a:effectLst/>
                <a:latin typeface="+mj-lt"/>
                <a:ea typeface="Calibri" panose="020F0502020204030204" pitchFamily="34" charset="0"/>
              </a:rPr>
              <a:t> </a:t>
            </a:r>
            <a:r>
              <a:rPr lang="pt-PT" sz="1800" b="1" dirty="0">
                <a:solidFill>
                  <a:srgbClr val="002060"/>
                </a:solidFill>
                <a:effectLst/>
                <a:latin typeface="+mj-lt"/>
                <a:ea typeface="Calibri" panose="020F0502020204030204" pitchFamily="34" charset="0"/>
              </a:rPr>
              <a:t>gerador - Geometria</a:t>
            </a:r>
            <a:r>
              <a:rPr lang="pt-PT" sz="1800" b="1" spc="-35" dirty="0">
                <a:solidFill>
                  <a:srgbClr val="002060"/>
                </a:solidFill>
                <a:effectLst/>
                <a:latin typeface="+mj-lt"/>
                <a:ea typeface="Calibri" panose="020F0502020204030204" pitchFamily="34" charset="0"/>
              </a:rPr>
              <a:t> </a:t>
            </a:r>
            <a:endParaRPr lang="pt-BR" sz="1800" b="1" dirty="0">
              <a:solidFill>
                <a:srgbClr val="002060"/>
              </a:solidFill>
              <a:latin typeface="+mj-lt"/>
            </a:endParaRPr>
          </a:p>
        </p:txBody>
      </p:sp>
      <p:sp>
        <p:nvSpPr>
          <p:cNvPr id="5" name="CaixaDeTexto 4">
            <a:extLst>
              <a:ext uri="{FF2B5EF4-FFF2-40B4-BE49-F238E27FC236}">
                <a16:creationId xmlns:a16="http://schemas.microsoft.com/office/drawing/2014/main" xmlns="" id="{C1454367-54FE-AEFB-BCAF-5B89A1E1D41C}"/>
              </a:ext>
            </a:extLst>
          </p:cNvPr>
          <p:cNvSpPr txBox="1"/>
          <p:nvPr/>
        </p:nvSpPr>
        <p:spPr>
          <a:xfrm>
            <a:off x="319668" y="786517"/>
            <a:ext cx="5761464" cy="3607206"/>
          </a:xfrm>
          <a:prstGeom prst="rect">
            <a:avLst/>
          </a:prstGeom>
          <a:noFill/>
        </p:spPr>
        <p:txBody>
          <a:bodyPr wrap="square">
            <a:spAutoFit/>
          </a:bodyPr>
          <a:lstStyle/>
          <a:p>
            <a:pPr algn="just">
              <a:lnSpc>
                <a:spcPct val="150000"/>
              </a:lnSpc>
            </a:pPr>
            <a:r>
              <a:rPr lang="pt-BR" dirty="0"/>
              <a:t>Ao organizar a festa junina da escola, uma das comidas típicas escolhida foi o bolo de milho. Os alunos vão ajudar, produzindo embalagens para as fatias de bolo que serão vendidas. Qual é o melhor formato para essas embalagens? Qual tipo de material utilizar para essa confecção? Qual formato geraria mais economia? Qual é o tamanho da fatia do bolo e das caixas? </a:t>
            </a:r>
          </a:p>
          <a:p>
            <a:pPr algn="just">
              <a:lnSpc>
                <a:spcPct val="150000"/>
              </a:lnSpc>
            </a:pPr>
            <a:endParaRPr lang="pt-BR" dirty="0"/>
          </a:p>
          <a:p>
            <a:pPr algn="ctr">
              <a:lnSpc>
                <a:spcPct val="150000"/>
              </a:lnSpc>
            </a:pPr>
            <a:r>
              <a:rPr lang="pt-BR" dirty="0"/>
              <a:t>X</a:t>
            </a:r>
          </a:p>
          <a:p>
            <a:pPr algn="just">
              <a:lnSpc>
                <a:spcPct val="150000"/>
              </a:lnSpc>
            </a:pPr>
            <a:endParaRPr lang="pt-BR" dirty="0"/>
          </a:p>
          <a:p>
            <a:pPr algn="just">
              <a:lnSpc>
                <a:spcPct val="150000"/>
              </a:lnSpc>
            </a:pPr>
            <a:r>
              <a:rPr lang="pt-BR" dirty="0"/>
              <a:t> Qual formato é construído com a montagem da caixa na planificação a seguir? </a:t>
            </a:r>
          </a:p>
        </p:txBody>
      </p:sp>
      <p:pic>
        <p:nvPicPr>
          <p:cNvPr id="6" name="Image 34" descr="SÓLIDOS GEOMÉTRICOS.">
            <a:extLst>
              <a:ext uri="{FF2B5EF4-FFF2-40B4-BE49-F238E27FC236}">
                <a16:creationId xmlns:a16="http://schemas.microsoft.com/office/drawing/2014/main" xmlns="" id="{34E9A898-295B-88E1-E70A-794D215ACB1A}"/>
              </a:ext>
            </a:extLst>
          </p:cNvPr>
          <p:cNvPicPr>
            <a:picLocks/>
          </p:cNvPicPr>
          <p:nvPr/>
        </p:nvPicPr>
        <p:blipFill>
          <a:blip r:embed="rId4" cstate="print"/>
          <a:stretch>
            <a:fillRect/>
          </a:stretch>
        </p:blipFill>
        <p:spPr>
          <a:xfrm>
            <a:off x="6028953" y="329615"/>
            <a:ext cx="2101587" cy="1472565"/>
          </a:xfrm>
          <a:prstGeom prst="rect">
            <a:avLst/>
          </a:prstGeom>
        </p:spPr>
      </p:pic>
      <p:pic>
        <p:nvPicPr>
          <p:cNvPr id="7" name="Image 35" descr="Cubo Planificado para Imprimir">
            <a:extLst>
              <a:ext uri="{FF2B5EF4-FFF2-40B4-BE49-F238E27FC236}">
                <a16:creationId xmlns:a16="http://schemas.microsoft.com/office/drawing/2014/main" xmlns="" id="{EFCE5F20-669A-4AC0-D0F4-ABF8771FB253}"/>
              </a:ext>
            </a:extLst>
          </p:cNvPr>
          <p:cNvPicPr>
            <a:picLocks/>
          </p:cNvPicPr>
          <p:nvPr/>
        </p:nvPicPr>
        <p:blipFill>
          <a:blip r:embed="rId5" cstate="print"/>
          <a:stretch>
            <a:fillRect/>
          </a:stretch>
        </p:blipFill>
        <p:spPr>
          <a:xfrm>
            <a:off x="6319257" y="2202885"/>
            <a:ext cx="2101587" cy="1910110"/>
          </a:xfrm>
          <a:prstGeom prst="rect">
            <a:avLst/>
          </a:prstGeom>
        </p:spPr>
      </p:pic>
    </p:spTree>
    <p:extLst>
      <p:ext uri="{BB962C8B-B14F-4D97-AF65-F5344CB8AC3E}">
        <p14:creationId xmlns:p14="http://schemas.microsoft.com/office/powerpoint/2010/main" val="2759345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a:extLst>
            <a:ext uri="{FF2B5EF4-FFF2-40B4-BE49-F238E27FC236}">
              <a16:creationId xmlns:a16="http://schemas.microsoft.com/office/drawing/2014/main" xmlns="" id="{9FA00451-8FA1-F92B-4EC0-8AE0D9D79C2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42835502-840F-A926-6021-561ACC068C83}"/>
              </a:ext>
            </a:extLst>
          </p:cNvPr>
          <p:cNvSpPr txBox="1"/>
          <p:nvPr/>
        </p:nvSpPr>
        <p:spPr>
          <a:xfrm>
            <a:off x="2549912" y="275063"/>
            <a:ext cx="3424168" cy="584775"/>
          </a:xfrm>
          <a:prstGeom prst="rect">
            <a:avLst/>
          </a:prstGeom>
          <a:noFill/>
        </p:spPr>
        <p:txBody>
          <a:bodyPr wrap="square">
            <a:spAutoFit/>
          </a:bodyPr>
          <a:lstStyle/>
          <a:p>
            <a:r>
              <a:rPr lang="pt-PT" sz="1600" b="1" dirty="0">
                <a:solidFill>
                  <a:srgbClr val="002060"/>
                </a:solidFill>
                <a:ea typeface="Calibri" panose="020F0502020204030204" pitchFamily="34" charset="0"/>
              </a:rPr>
              <a:t>Problema</a:t>
            </a:r>
            <a:r>
              <a:rPr lang="pt-PT" sz="1600" b="1" spc="-5" dirty="0">
                <a:solidFill>
                  <a:srgbClr val="002060"/>
                </a:solidFill>
                <a:ea typeface="Calibri" panose="020F0502020204030204" pitchFamily="34" charset="0"/>
              </a:rPr>
              <a:t> </a:t>
            </a:r>
            <a:r>
              <a:rPr lang="pt-PT" sz="1600" b="1" dirty="0">
                <a:solidFill>
                  <a:srgbClr val="002060"/>
                </a:solidFill>
                <a:ea typeface="Calibri" panose="020F0502020204030204" pitchFamily="34" charset="0"/>
              </a:rPr>
              <a:t>gerador - Geometria</a:t>
            </a:r>
            <a:r>
              <a:rPr lang="pt-PT" sz="1600" b="1" spc="-35" dirty="0">
                <a:solidFill>
                  <a:srgbClr val="002060"/>
                </a:solidFill>
                <a:ea typeface="Calibri" panose="020F0502020204030204" pitchFamily="34" charset="0"/>
              </a:rPr>
              <a:t> </a:t>
            </a:r>
            <a:endParaRPr lang="pt-BR" sz="1600" b="1" dirty="0">
              <a:solidFill>
                <a:srgbClr val="002060"/>
              </a:solidFill>
            </a:endParaRPr>
          </a:p>
          <a:p>
            <a:endParaRPr lang="pt-BR" sz="1600" b="1" dirty="0">
              <a:latin typeface="+mn-lt"/>
            </a:endParaRPr>
          </a:p>
        </p:txBody>
      </p:sp>
      <p:sp>
        <p:nvSpPr>
          <p:cNvPr id="5" name="CaixaDeTexto 4">
            <a:extLst>
              <a:ext uri="{FF2B5EF4-FFF2-40B4-BE49-F238E27FC236}">
                <a16:creationId xmlns:a16="http://schemas.microsoft.com/office/drawing/2014/main" xmlns="" id="{82BAC902-3D74-1725-CCE3-4BA4035E0BC3}"/>
              </a:ext>
            </a:extLst>
          </p:cNvPr>
          <p:cNvSpPr txBox="1"/>
          <p:nvPr/>
        </p:nvSpPr>
        <p:spPr>
          <a:xfrm>
            <a:off x="267489" y="1210263"/>
            <a:ext cx="5761464" cy="3330207"/>
          </a:xfrm>
          <a:prstGeom prst="rect">
            <a:avLst/>
          </a:prstGeom>
          <a:noFill/>
        </p:spPr>
        <p:txBody>
          <a:bodyPr wrap="square">
            <a:spAutoFit/>
          </a:bodyPr>
          <a:lstStyle/>
          <a:p>
            <a:pPr marL="285750" lvl="0" indent="-285750">
              <a:lnSpc>
                <a:spcPct val="150000"/>
              </a:lnSpc>
              <a:buFont typeface="Arial" panose="020B0604020202020204" pitchFamily="34" charset="0"/>
              <a:buChar char="•"/>
            </a:pPr>
            <a:r>
              <a:rPr lang="pt-PT" sz="1600" dirty="0"/>
              <a:t>Explorar as embalagens – natureza geométrica, composicional, dimensões e planificação.</a:t>
            </a:r>
            <a:endParaRPr lang="pt-BR" sz="1600" dirty="0"/>
          </a:p>
          <a:p>
            <a:pPr marL="285750" lvl="0" indent="-285750">
              <a:lnSpc>
                <a:spcPct val="150000"/>
              </a:lnSpc>
              <a:buFont typeface="Arial" panose="020B0604020202020204" pitchFamily="34" charset="0"/>
              <a:buChar char="•"/>
            </a:pPr>
            <a:r>
              <a:rPr lang="pt-PT" sz="1600" dirty="0"/>
              <a:t>Investigar e tomar	decisões sobre situações de produtos, armazenamento, empilhamento, custos e gastos...</a:t>
            </a:r>
            <a:endParaRPr lang="pt-BR" sz="1600" dirty="0"/>
          </a:p>
          <a:p>
            <a:pPr marL="285750" lvl="0" indent="-285750">
              <a:lnSpc>
                <a:spcPct val="150000"/>
              </a:lnSpc>
              <a:buFont typeface="Arial" panose="020B0604020202020204" pitchFamily="34" charset="0"/>
              <a:buChar char="•"/>
            </a:pPr>
            <a:r>
              <a:rPr lang="pt-PT" sz="1600" dirty="0"/>
              <a:t>Educação Financeira Escola sustentável – Educação ambiental.</a:t>
            </a:r>
            <a:endParaRPr lang="pt-BR" sz="1600" dirty="0"/>
          </a:p>
          <a:p>
            <a:pPr marL="285750" lvl="0" indent="-285750">
              <a:lnSpc>
                <a:spcPct val="150000"/>
              </a:lnSpc>
              <a:buFont typeface="Arial" panose="020B0604020202020204" pitchFamily="34" charset="0"/>
              <a:buChar char="•"/>
            </a:pPr>
            <a:r>
              <a:rPr lang="pt-PT" sz="1600" dirty="0"/>
              <a:t>Economia Linear e Economia Circular.</a:t>
            </a:r>
            <a:endParaRPr lang="pt-BR" sz="1600" dirty="0"/>
          </a:p>
          <a:p>
            <a:pPr algn="just">
              <a:lnSpc>
                <a:spcPct val="150000"/>
              </a:lnSpc>
            </a:pPr>
            <a:endParaRPr lang="pt-BR" dirty="0"/>
          </a:p>
        </p:txBody>
      </p:sp>
      <p:pic>
        <p:nvPicPr>
          <p:cNvPr id="6" name="Image 34" descr="SÓLIDOS GEOMÉTRICOS.">
            <a:extLst>
              <a:ext uri="{FF2B5EF4-FFF2-40B4-BE49-F238E27FC236}">
                <a16:creationId xmlns:a16="http://schemas.microsoft.com/office/drawing/2014/main" xmlns="" id="{0A9454CB-735D-7FE4-C766-5DF5418A1E21}"/>
              </a:ext>
            </a:extLst>
          </p:cNvPr>
          <p:cNvPicPr>
            <a:picLocks/>
          </p:cNvPicPr>
          <p:nvPr/>
        </p:nvPicPr>
        <p:blipFill>
          <a:blip r:embed="rId4" cstate="print"/>
          <a:stretch>
            <a:fillRect/>
          </a:stretch>
        </p:blipFill>
        <p:spPr>
          <a:xfrm>
            <a:off x="6028953" y="329615"/>
            <a:ext cx="2101587" cy="1472565"/>
          </a:xfrm>
          <a:prstGeom prst="rect">
            <a:avLst/>
          </a:prstGeom>
        </p:spPr>
      </p:pic>
      <p:pic>
        <p:nvPicPr>
          <p:cNvPr id="7" name="Image 35" descr="Cubo Planificado para Imprimir">
            <a:extLst>
              <a:ext uri="{FF2B5EF4-FFF2-40B4-BE49-F238E27FC236}">
                <a16:creationId xmlns:a16="http://schemas.microsoft.com/office/drawing/2014/main" xmlns="" id="{CCB08846-389A-7D1E-CE8A-E10A29E7CF73}"/>
              </a:ext>
            </a:extLst>
          </p:cNvPr>
          <p:cNvPicPr>
            <a:picLocks/>
          </p:cNvPicPr>
          <p:nvPr/>
        </p:nvPicPr>
        <p:blipFill>
          <a:blip r:embed="rId5" cstate="print"/>
          <a:stretch>
            <a:fillRect/>
          </a:stretch>
        </p:blipFill>
        <p:spPr>
          <a:xfrm>
            <a:off x="6319257" y="2202885"/>
            <a:ext cx="2101587" cy="1910110"/>
          </a:xfrm>
          <a:prstGeom prst="rect">
            <a:avLst/>
          </a:prstGeom>
        </p:spPr>
      </p:pic>
    </p:spTree>
    <p:extLst>
      <p:ext uri="{BB962C8B-B14F-4D97-AF65-F5344CB8AC3E}">
        <p14:creationId xmlns:p14="http://schemas.microsoft.com/office/powerpoint/2010/main" val="1854931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a:extLst>
            <a:ext uri="{FF2B5EF4-FFF2-40B4-BE49-F238E27FC236}">
              <a16:creationId xmlns:a16="http://schemas.microsoft.com/office/drawing/2014/main" xmlns="" id="{18E41462-6AF6-6472-F6D0-293AE3E5802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9A53221E-A83C-05D7-2278-57C4D728066B}"/>
              </a:ext>
            </a:extLst>
          </p:cNvPr>
          <p:cNvSpPr txBox="1"/>
          <p:nvPr/>
        </p:nvSpPr>
        <p:spPr>
          <a:xfrm>
            <a:off x="2549912" y="275063"/>
            <a:ext cx="3424168" cy="584775"/>
          </a:xfrm>
          <a:prstGeom prst="rect">
            <a:avLst/>
          </a:prstGeom>
          <a:noFill/>
        </p:spPr>
        <p:txBody>
          <a:bodyPr wrap="square">
            <a:spAutoFit/>
          </a:bodyPr>
          <a:lstStyle/>
          <a:p>
            <a:r>
              <a:rPr lang="pt-PT" sz="1600" b="1" dirty="0">
                <a:solidFill>
                  <a:srgbClr val="002060"/>
                </a:solidFill>
                <a:ea typeface="Calibri" panose="020F0502020204030204" pitchFamily="34" charset="0"/>
              </a:rPr>
              <a:t>Problema</a:t>
            </a:r>
            <a:r>
              <a:rPr lang="pt-PT" sz="1600" b="1" spc="-5" dirty="0">
                <a:solidFill>
                  <a:srgbClr val="002060"/>
                </a:solidFill>
                <a:ea typeface="Calibri" panose="020F0502020204030204" pitchFamily="34" charset="0"/>
              </a:rPr>
              <a:t> </a:t>
            </a:r>
            <a:r>
              <a:rPr lang="pt-PT" sz="1600" b="1" dirty="0">
                <a:solidFill>
                  <a:srgbClr val="002060"/>
                </a:solidFill>
                <a:ea typeface="Calibri" panose="020F0502020204030204" pitchFamily="34" charset="0"/>
              </a:rPr>
              <a:t>gerador - Localização</a:t>
            </a:r>
            <a:endParaRPr lang="pt-BR" sz="1600" b="1" dirty="0">
              <a:solidFill>
                <a:srgbClr val="002060"/>
              </a:solidFill>
            </a:endParaRPr>
          </a:p>
          <a:p>
            <a:endParaRPr lang="pt-BR" sz="1600" b="1" dirty="0">
              <a:latin typeface="+mn-lt"/>
            </a:endParaRPr>
          </a:p>
        </p:txBody>
      </p:sp>
      <p:sp>
        <p:nvSpPr>
          <p:cNvPr id="13" name="CaixaDeTexto 12">
            <a:extLst>
              <a:ext uri="{FF2B5EF4-FFF2-40B4-BE49-F238E27FC236}">
                <a16:creationId xmlns:a16="http://schemas.microsoft.com/office/drawing/2014/main" xmlns="" id="{0D81E6AE-0F36-D37A-38F9-0A51B7CFD070}"/>
              </a:ext>
            </a:extLst>
          </p:cNvPr>
          <p:cNvSpPr txBox="1"/>
          <p:nvPr/>
        </p:nvSpPr>
        <p:spPr>
          <a:xfrm>
            <a:off x="119132" y="1021079"/>
            <a:ext cx="4572000" cy="2862322"/>
          </a:xfrm>
          <a:prstGeom prst="rect">
            <a:avLst/>
          </a:prstGeom>
          <a:noFill/>
        </p:spPr>
        <p:txBody>
          <a:bodyPr wrap="square">
            <a:spAutoFit/>
          </a:bodyPr>
          <a:lstStyle/>
          <a:p>
            <a:pPr algn="just"/>
            <a:r>
              <a:rPr lang="pt-BR" sz="1500" dirty="0"/>
              <a:t>Uma escola municipal está organizando a festa junina e precisa comprar 200 pedaços de bolo de macaxeira para a barraca de comidas típicas. Dois fornecedores foram contactados e nenhum entrega na escola:</a:t>
            </a:r>
          </a:p>
          <a:p>
            <a:pPr algn="just"/>
            <a:r>
              <a:rPr lang="pt-BR" sz="1500" dirty="0"/>
              <a:t> • Fornecedor A: mora em um bairro mais distância e cobra R$ 6,00 por fatia. </a:t>
            </a:r>
          </a:p>
          <a:p>
            <a:pPr algn="just"/>
            <a:r>
              <a:rPr lang="pt-BR" sz="1500" dirty="0"/>
              <a:t>• Fornecedor B: mora mais próximo da escola e cobra R$ 9,50 por fatia. </a:t>
            </a:r>
          </a:p>
          <a:p>
            <a:pPr algn="just"/>
            <a:r>
              <a:rPr lang="pt-BR" sz="1500" dirty="0"/>
              <a:t>Observe o mapa, trace trajetos comparativos e indique qual dos dois fornecedores você indica para a escola escolher? </a:t>
            </a:r>
          </a:p>
        </p:txBody>
      </p:sp>
      <p:pic>
        <p:nvPicPr>
          <p:cNvPr id="14" name="Image 41">
            <a:extLst>
              <a:ext uri="{FF2B5EF4-FFF2-40B4-BE49-F238E27FC236}">
                <a16:creationId xmlns:a16="http://schemas.microsoft.com/office/drawing/2014/main" xmlns="" id="{F0AA6AE4-9294-85A9-F2CD-4FF346D93F8B}"/>
              </a:ext>
            </a:extLst>
          </p:cNvPr>
          <p:cNvPicPr>
            <a:picLocks/>
          </p:cNvPicPr>
          <p:nvPr/>
        </p:nvPicPr>
        <p:blipFill>
          <a:blip r:embed="rId4" cstate="print"/>
          <a:stretch>
            <a:fillRect/>
          </a:stretch>
        </p:blipFill>
        <p:spPr>
          <a:xfrm>
            <a:off x="4835912" y="1021079"/>
            <a:ext cx="3713728" cy="3429001"/>
          </a:xfrm>
          <a:prstGeom prst="rect">
            <a:avLst/>
          </a:prstGeom>
        </p:spPr>
      </p:pic>
      <p:pic>
        <p:nvPicPr>
          <p:cNvPr id="17" name="Imagem 16">
            <a:extLst>
              <a:ext uri="{FF2B5EF4-FFF2-40B4-BE49-F238E27FC236}">
                <a16:creationId xmlns:a16="http://schemas.microsoft.com/office/drawing/2014/main" xmlns="" id="{D7BE0C4C-989B-7026-BEF2-DB021EBAF642}"/>
              </a:ext>
            </a:extLst>
          </p:cNvPr>
          <p:cNvPicPr>
            <a:picLocks noChangeAspect="1"/>
          </p:cNvPicPr>
          <p:nvPr/>
        </p:nvPicPr>
        <p:blipFill>
          <a:blip r:embed="rId5"/>
          <a:srcRect l="2298" t="11924" r="2748"/>
          <a:stretch>
            <a:fillRect/>
          </a:stretch>
        </p:blipFill>
        <p:spPr>
          <a:xfrm>
            <a:off x="176701" y="3934239"/>
            <a:ext cx="4456861" cy="376364"/>
          </a:xfrm>
          <a:prstGeom prst="rect">
            <a:avLst/>
          </a:prstGeom>
        </p:spPr>
      </p:pic>
    </p:spTree>
    <p:extLst>
      <p:ext uri="{BB962C8B-B14F-4D97-AF65-F5344CB8AC3E}">
        <p14:creationId xmlns:p14="http://schemas.microsoft.com/office/powerpoint/2010/main" val="514745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a:extLst>
            <a:ext uri="{FF2B5EF4-FFF2-40B4-BE49-F238E27FC236}">
              <a16:creationId xmlns:a16="http://schemas.microsoft.com/office/drawing/2014/main" xmlns="" id="{C92A70A8-E8F8-B40C-72A7-8AC6D785D19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0A1D22D9-2B7E-FC04-8231-4B85C6A7D738}"/>
              </a:ext>
            </a:extLst>
          </p:cNvPr>
          <p:cNvSpPr txBox="1"/>
          <p:nvPr/>
        </p:nvSpPr>
        <p:spPr>
          <a:xfrm>
            <a:off x="2549912" y="275063"/>
            <a:ext cx="3424168" cy="584775"/>
          </a:xfrm>
          <a:prstGeom prst="rect">
            <a:avLst/>
          </a:prstGeom>
          <a:noFill/>
        </p:spPr>
        <p:txBody>
          <a:bodyPr wrap="square">
            <a:spAutoFit/>
          </a:bodyPr>
          <a:lstStyle/>
          <a:p>
            <a:r>
              <a:rPr lang="pt-PT" sz="1600" b="1" dirty="0">
                <a:solidFill>
                  <a:srgbClr val="002060"/>
                </a:solidFill>
                <a:ea typeface="Calibri" panose="020F0502020204030204" pitchFamily="34" charset="0"/>
              </a:rPr>
              <a:t>Problema</a:t>
            </a:r>
            <a:r>
              <a:rPr lang="pt-PT" sz="1600" b="1" spc="-5" dirty="0">
                <a:solidFill>
                  <a:srgbClr val="002060"/>
                </a:solidFill>
                <a:ea typeface="Calibri" panose="020F0502020204030204" pitchFamily="34" charset="0"/>
              </a:rPr>
              <a:t> </a:t>
            </a:r>
            <a:r>
              <a:rPr lang="pt-PT" sz="1600" b="1" dirty="0">
                <a:solidFill>
                  <a:srgbClr val="002060"/>
                </a:solidFill>
                <a:ea typeface="Calibri" panose="020F0502020204030204" pitchFamily="34" charset="0"/>
              </a:rPr>
              <a:t>gerador - Localização</a:t>
            </a:r>
            <a:endParaRPr lang="pt-BR" sz="1600" b="1" dirty="0">
              <a:solidFill>
                <a:srgbClr val="002060"/>
              </a:solidFill>
            </a:endParaRPr>
          </a:p>
          <a:p>
            <a:endParaRPr lang="pt-BR" sz="1600" b="1" dirty="0">
              <a:latin typeface="+mn-lt"/>
            </a:endParaRPr>
          </a:p>
        </p:txBody>
      </p:sp>
      <p:sp>
        <p:nvSpPr>
          <p:cNvPr id="4" name="CaixaDeTexto 3">
            <a:extLst>
              <a:ext uri="{FF2B5EF4-FFF2-40B4-BE49-F238E27FC236}">
                <a16:creationId xmlns:a16="http://schemas.microsoft.com/office/drawing/2014/main" xmlns="" id="{4F23D0B8-E4A3-5730-B7AD-506430CCE685}"/>
              </a:ext>
            </a:extLst>
          </p:cNvPr>
          <p:cNvSpPr txBox="1"/>
          <p:nvPr/>
        </p:nvSpPr>
        <p:spPr>
          <a:xfrm>
            <a:off x="527824" y="859838"/>
            <a:ext cx="6586654" cy="2949525"/>
          </a:xfrm>
          <a:prstGeom prst="rect">
            <a:avLst/>
          </a:prstGeom>
          <a:noFill/>
        </p:spPr>
        <p:txBody>
          <a:bodyPr wrap="square">
            <a:spAutoFit/>
          </a:bodyPr>
          <a:lstStyle/>
          <a:p>
            <a:pPr lvl="1" algn="just">
              <a:lnSpc>
                <a:spcPct val="150000"/>
              </a:lnSpc>
            </a:pPr>
            <a:r>
              <a:rPr lang="pt-BR" sz="1800" dirty="0"/>
              <a:t>Observe o mapa, trace trajetos comparativos e indique qual dos dois fornecedores você indica para a escola escolher? </a:t>
            </a:r>
          </a:p>
          <a:p>
            <a:pPr lvl="1" algn="just">
              <a:lnSpc>
                <a:spcPct val="150000"/>
              </a:lnSpc>
            </a:pPr>
            <a:r>
              <a:rPr lang="pt-BR" sz="1800" dirty="0"/>
              <a:t>• Explorar localização no mapa. </a:t>
            </a:r>
          </a:p>
          <a:p>
            <a:pPr lvl="1" algn="just">
              <a:lnSpc>
                <a:spcPct val="150000"/>
              </a:lnSpc>
            </a:pPr>
            <a:r>
              <a:rPr lang="pt-BR" sz="1800" dirty="0"/>
              <a:t>• Trajetos – descrição. </a:t>
            </a:r>
          </a:p>
          <a:p>
            <a:pPr lvl="1" algn="just">
              <a:lnSpc>
                <a:spcPct val="150000"/>
              </a:lnSpc>
            </a:pPr>
            <a:r>
              <a:rPr lang="pt-BR" sz="1800" dirty="0"/>
              <a:t>• Investigar e tomar decisões situações de custo benefício.</a:t>
            </a:r>
          </a:p>
          <a:p>
            <a:pPr lvl="1" algn="just">
              <a:lnSpc>
                <a:spcPct val="150000"/>
              </a:lnSpc>
            </a:pPr>
            <a:r>
              <a:rPr lang="pt-BR" sz="1800" dirty="0"/>
              <a:t> • Educação Financeira Escola sustentável – Educação ambiental – Poluição.</a:t>
            </a:r>
          </a:p>
        </p:txBody>
      </p:sp>
    </p:spTree>
    <p:extLst>
      <p:ext uri="{BB962C8B-B14F-4D97-AF65-F5344CB8AC3E}">
        <p14:creationId xmlns:p14="http://schemas.microsoft.com/office/powerpoint/2010/main" val="50212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p:cNvGrpSpPr/>
        <p:nvPr/>
      </p:nvGrpSpPr>
      <p:grpSpPr>
        <a:xfrm>
          <a:off x="0" y="0"/>
          <a:ext cx="0" cy="0"/>
          <a:chOff x="0" y="0"/>
          <a:chExt cx="0" cy="0"/>
        </a:xfrm>
      </p:grpSpPr>
      <p:sp>
        <p:nvSpPr>
          <p:cNvPr id="244" name="Google Shape;244;p23"/>
          <p:cNvSpPr txBox="1"/>
          <p:nvPr/>
        </p:nvSpPr>
        <p:spPr>
          <a:xfrm>
            <a:off x="5714999" y="5048970"/>
            <a:ext cx="352697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Algumas formas geométricas.</a:t>
            </a:r>
            <a:endParaRPr sz="1400" b="0" i="0" u="none" strike="noStrike" cap="none">
              <a:solidFill>
                <a:srgbClr val="000000"/>
              </a:solidFill>
              <a:latin typeface="Arial"/>
              <a:ea typeface="Arial"/>
              <a:cs typeface="Arial"/>
              <a:sym typeface="Arial"/>
            </a:endParaRPr>
          </a:p>
        </p:txBody>
      </p:sp>
      <p:grpSp>
        <p:nvGrpSpPr>
          <p:cNvPr id="245" name="Google Shape;245;p23"/>
          <p:cNvGrpSpPr/>
          <p:nvPr/>
        </p:nvGrpSpPr>
        <p:grpSpPr>
          <a:xfrm>
            <a:off x="608965" y="1548765"/>
            <a:ext cx="7990840" cy="1679493"/>
            <a:chOff x="1151" y="303757"/>
            <a:chExt cx="9434304" cy="3157677"/>
          </a:xfrm>
        </p:grpSpPr>
        <p:sp>
          <p:nvSpPr>
            <p:cNvPr id="246" name="Google Shape;246;p23"/>
            <p:cNvSpPr/>
            <p:nvPr/>
          </p:nvSpPr>
          <p:spPr>
            <a:xfrm>
              <a:off x="1151" y="303757"/>
              <a:ext cx="4043273" cy="2567478"/>
            </a:xfrm>
            <a:prstGeom prst="roundRect">
              <a:avLst>
                <a:gd name="adj" fmla="val 10000"/>
              </a:avLst>
            </a:prstGeom>
            <a:solidFill>
              <a:srgbClr val="599BD5"/>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7" name="Google Shape;247;p23"/>
            <p:cNvSpPr/>
            <p:nvPr/>
          </p:nvSpPr>
          <p:spPr>
            <a:xfrm>
              <a:off x="450404" y="730547"/>
              <a:ext cx="4043273" cy="2567478"/>
            </a:xfrm>
            <a:prstGeom prst="roundRect">
              <a:avLst>
                <a:gd name="adj" fmla="val 10000"/>
              </a:avLst>
            </a:prstGeom>
            <a:solidFill>
              <a:srgbClr val="FFFFFF">
                <a:alpha val="88627"/>
              </a:srgb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8" name="Google Shape;248;p23"/>
            <p:cNvSpPr txBox="1"/>
            <p:nvPr/>
          </p:nvSpPr>
          <p:spPr>
            <a:xfrm>
              <a:off x="525480" y="1043813"/>
              <a:ext cx="3968195" cy="2417621"/>
            </a:xfrm>
            <a:prstGeom prst="rect">
              <a:avLst/>
            </a:prstGeom>
            <a:noFill/>
            <a:ln>
              <a:noFill/>
            </a:ln>
          </p:spPr>
          <p:txBody>
            <a:bodyPr spcFirstLastPara="1" wrap="square" lIns="106675" tIns="106675" rIns="106675" bIns="106675" anchor="ctr" anchorCtr="0">
              <a:noAutofit/>
            </a:bodyPr>
            <a:lstStyle/>
            <a:p>
              <a:pPr algn="just">
                <a:lnSpc>
                  <a:spcPct val="90000"/>
                </a:lnSpc>
                <a:buSzPts val="2800"/>
              </a:pPr>
              <a:r>
                <a:rPr lang="pt-BR" dirty="0"/>
                <a:t>MODELO 1- Utilizando o </a:t>
              </a:r>
              <a:r>
                <a:rPr lang="pt-BR" dirty="0" err="1"/>
                <a:t>Geoplano</a:t>
              </a:r>
              <a:r>
                <a:rPr lang="pt-BR" dirty="0"/>
                <a:t> para resolução de problemas.</a:t>
              </a:r>
            </a:p>
            <a:p>
              <a:pPr algn="just">
                <a:lnSpc>
                  <a:spcPct val="90000"/>
                </a:lnSpc>
                <a:buSzPts val="2800"/>
              </a:pPr>
              <a:endParaRPr lang="pt-BR" dirty="0"/>
            </a:p>
            <a:p>
              <a:pPr algn="just">
                <a:lnSpc>
                  <a:spcPct val="90000"/>
                </a:lnSpc>
                <a:buSzPts val="2800"/>
              </a:pPr>
              <a:r>
                <a:rPr lang="pt-BR" dirty="0"/>
                <a:t>MODELO 2- Elaboração de problemas com figuras geométricas.</a:t>
              </a:r>
            </a:p>
            <a:p>
              <a:pPr algn="just">
                <a:lnSpc>
                  <a:spcPct val="90000"/>
                </a:lnSpc>
                <a:buSzPts val="2800"/>
              </a:pPr>
              <a:endParaRPr lang="pt-BR" dirty="0"/>
            </a:p>
            <a:p>
              <a:pPr marL="0" marR="0" lvl="0" indent="0" algn="just" rtl="0">
                <a:lnSpc>
                  <a:spcPct val="90000"/>
                </a:lnSpc>
                <a:spcBef>
                  <a:spcPts val="0"/>
                </a:spcBef>
                <a:spcAft>
                  <a:spcPts val="0"/>
                </a:spcAft>
                <a:buClr>
                  <a:srgbClr val="000000"/>
                </a:buClr>
                <a:buSzPts val="2800"/>
                <a:buFont typeface="Arial"/>
                <a:buNone/>
              </a:pPr>
              <a:endParaRPr b="0" i="0" u="none" strike="noStrike" cap="none" dirty="0">
                <a:solidFill>
                  <a:srgbClr val="000000"/>
                </a:solidFill>
                <a:latin typeface="Arial"/>
                <a:ea typeface="Arial"/>
                <a:cs typeface="Arial"/>
                <a:sym typeface="Arial"/>
              </a:endParaRPr>
            </a:p>
          </p:txBody>
        </p:sp>
        <p:sp>
          <p:nvSpPr>
            <p:cNvPr id="249" name="Google Shape;249;p23"/>
            <p:cNvSpPr/>
            <p:nvPr/>
          </p:nvSpPr>
          <p:spPr>
            <a:xfrm>
              <a:off x="4942930" y="303757"/>
              <a:ext cx="4043273" cy="2567478"/>
            </a:xfrm>
            <a:prstGeom prst="roundRect">
              <a:avLst>
                <a:gd name="adj" fmla="val 10000"/>
              </a:avLst>
            </a:prstGeom>
            <a:solidFill>
              <a:srgbClr val="599BD5"/>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50" name="Google Shape;250;p23"/>
            <p:cNvSpPr/>
            <p:nvPr/>
          </p:nvSpPr>
          <p:spPr>
            <a:xfrm>
              <a:off x="5392182" y="730547"/>
              <a:ext cx="4043273" cy="2567478"/>
            </a:xfrm>
            <a:prstGeom prst="roundRect">
              <a:avLst>
                <a:gd name="adj" fmla="val 10000"/>
              </a:avLst>
            </a:prstGeom>
            <a:solidFill>
              <a:srgbClr val="FFFFFF">
                <a:alpha val="88627"/>
              </a:srgb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51" name="Google Shape;251;p23"/>
            <p:cNvSpPr txBox="1"/>
            <p:nvPr/>
          </p:nvSpPr>
          <p:spPr>
            <a:xfrm>
              <a:off x="5467381" y="805746"/>
              <a:ext cx="3892875" cy="2417080"/>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endParaRPr sz="2400" b="0" i="0" u="none" strike="noStrike" cap="none">
                <a:solidFill>
                  <a:srgbClr val="000000"/>
                </a:solidFill>
                <a:latin typeface="Calibri"/>
                <a:ea typeface="Calibri"/>
                <a:cs typeface="Calibri"/>
                <a:sym typeface="Calibri"/>
              </a:endParaRPr>
            </a:p>
          </p:txBody>
        </p:sp>
      </p:grpSp>
      <p:sp>
        <p:nvSpPr>
          <p:cNvPr id="252" name="Google Shape;252;p23"/>
          <p:cNvSpPr txBox="1"/>
          <p:nvPr/>
        </p:nvSpPr>
        <p:spPr>
          <a:xfrm>
            <a:off x="1359624" y="3953948"/>
            <a:ext cx="77114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800" b="1" i="0" u="none" strike="noStrike" cap="none">
                <a:solidFill>
                  <a:srgbClr val="000000"/>
                </a:solidFill>
                <a:latin typeface="Arial"/>
                <a:ea typeface="Arial"/>
                <a:cs typeface="Arial"/>
                <a:sym typeface="Arial"/>
              </a:rPr>
              <a:t>Tempo de análise e socialização dos trabalhos : 40 min.  </a:t>
            </a:r>
            <a:endParaRPr sz="1800" b="1" i="0" u="none" strike="noStrike" cap="none">
              <a:solidFill>
                <a:srgbClr val="000000"/>
              </a:solidFill>
              <a:latin typeface="Arial"/>
              <a:ea typeface="Arial"/>
              <a:cs typeface="Arial"/>
              <a:sym typeface="Arial"/>
            </a:endParaRPr>
          </a:p>
        </p:txBody>
      </p:sp>
      <p:pic>
        <p:nvPicPr>
          <p:cNvPr id="253" name="Google Shape;253;p23" descr="Desenhos de Relógios para Colorir"/>
          <p:cNvPicPr preferRelativeResize="0"/>
          <p:nvPr/>
        </p:nvPicPr>
        <p:blipFill rotWithShape="1">
          <a:blip r:embed="rId4">
            <a:alphaModFix/>
          </a:blip>
          <a:srcRect/>
          <a:stretch/>
        </p:blipFill>
        <p:spPr>
          <a:xfrm>
            <a:off x="441325" y="3408045"/>
            <a:ext cx="980440" cy="998220"/>
          </a:xfrm>
          <a:prstGeom prst="rect">
            <a:avLst/>
          </a:prstGeom>
          <a:noFill/>
          <a:ln>
            <a:noFill/>
          </a:ln>
        </p:spPr>
      </p:pic>
      <p:sp>
        <p:nvSpPr>
          <p:cNvPr id="254" name="Google Shape;254;p23"/>
          <p:cNvSpPr txBox="1"/>
          <p:nvPr/>
        </p:nvSpPr>
        <p:spPr>
          <a:xfrm>
            <a:off x="5238750" y="1896110"/>
            <a:ext cx="3297555" cy="1205230"/>
          </a:xfrm>
          <a:prstGeom prst="rect">
            <a:avLst/>
          </a:prstGeom>
          <a:noFill/>
          <a:ln>
            <a:noFill/>
          </a:ln>
        </p:spPr>
        <p:txBody>
          <a:bodyPr spcFirstLastPara="1" wrap="square" lIns="91425" tIns="45700" rIns="91425" bIns="45700" anchor="t" anchorCtr="0">
            <a:noAutofit/>
          </a:bodyPr>
          <a:lstStyle/>
          <a:p>
            <a:pPr lvl="0" algn="just"/>
            <a:r>
              <a:rPr lang="pt-BR" sz="1400" b="0" i="0" u="none" strike="noStrike" cap="none" dirty="0">
                <a:solidFill>
                  <a:srgbClr val="000000"/>
                </a:solidFill>
                <a:latin typeface="Arial"/>
                <a:ea typeface="Arial"/>
                <a:cs typeface="Arial"/>
                <a:sym typeface="Arial"/>
              </a:rPr>
              <a:t>MODELO </a:t>
            </a:r>
            <a:r>
              <a:rPr lang="pt-BR" dirty="0"/>
              <a:t>3</a:t>
            </a:r>
            <a:r>
              <a:rPr lang="pt-BR" sz="1400" b="0" i="0" u="none" strike="noStrike" cap="none" dirty="0">
                <a:solidFill>
                  <a:srgbClr val="000000"/>
                </a:solidFill>
                <a:latin typeface="Arial"/>
                <a:ea typeface="Arial"/>
                <a:cs typeface="Arial"/>
                <a:sym typeface="Arial"/>
              </a:rPr>
              <a:t>- </a:t>
            </a:r>
            <a:r>
              <a:rPr lang="pt-BR" dirty="0"/>
              <a:t>Explorando Planificações de Sólidos Geométricos.</a:t>
            </a:r>
          </a:p>
          <a:p>
            <a:pPr lvl="0" algn="just"/>
            <a:endParaRPr sz="1400" b="0" i="0" u="none" strike="noStrike" cap="none" dirty="0">
              <a:solidFill>
                <a:srgbClr val="000000"/>
              </a:solidFill>
              <a:latin typeface="Arial"/>
              <a:ea typeface="Arial"/>
              <a:cs typeface="Arial"/>
              <a:sym typeface="Arial"/>
            </a:endParaRPr>
          </a:p>
          <a:p>
            <a:pPr lvl="0" algn="just"/>
            <a:r>
              <a:rPr lang="pt-BR" sz="1400" b="0" i="0" u="none" strike="noStrike" cap="none" dirty="0">
                <a:solidFill>
                  <a:srgbClr val="000000"/>
                </a:solidFill>
                <a:latin typeface="Arial"/>
                <a:ea typeface="Arial"/>
                <a:cs typeface="Arial"/>
                <a:sym typeface="Arial"/>
              </a:rPr>
              <a:t>MODELO 4- </a:t>
            </a:r>
            <a:r>
              <a:rPr lang="pt-BR" dirty="0"/>
              <a:t>Disco de Ângulos.</a:t>
            </a:r>
            <a:endParaRPr sz="1400" b="0" i="0" u="none" strike="noStrike" cap="none" dirty="0">
              <a:solidFill>
                <a:srgbClr val="000000"/>
              </a:solidFill>
              <a:latin typeface="Arial"/>
              <a:ea typeface="Arial"/>
              <a:cs typeface="Arial"/>
              <a:sym typeface="Arial"/>
            </a:endParaRPr>
          </a:p>
        </p:txBody>
      </p:sp>
      <p:sp>
        <p:nvSpPr>
          <p:cNvPr id="255" name="Google Shape;255;p23"/>
          <p:cNvSpPr txBox="1"/>
          <p:nvPr/>
        </p:nvSpPr>
        <p:spPr>
          <a:xfrm>
            <a:off x="604520" y="894080"/>
            <a:ext cx="197104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CONSIGNA 1</a:t>
            </a:r>
            <a:endParaRPr sz="2800" b="1" i="0" u="none" strike="noStrike" cap="none">
              <a:solidFill>
                <a:srgbClr val="2F447D"/>
              </a:solidFill>
              <a:latin typeface="Oswald"/>
              <a:ea typeface="Oswald"/>
              <a:cs typeface="Oswald"/>
              <a:sym typeface="Oswa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60" name="Google Shape;260;p24"/>
          <p:cNvPicPr preferRelativeResize="0"/>
          <p:nvPr/>
        </p:nvPicPr>
        <p:blipFill rotWithShape="1">
          <a:blip r:embed="rId4">
            <a:alphaModFix/>
          </a:blip>
          <a:srcRect/>
          <a:stretch/>
        </p:blipFill>
        <p:spPr>
          <a:xfrm>
            <a:off x="286385" y="1715135"/>
            <a:ext cx="3996690" cy="2378075"/>
          </a:xfrm>
          <a:prstGeom prst="rect">
            <a:avLst/>
          </a:prstGeom>
          <a:noFill/>
          <a:ln>
            <a:noFill/>
          </a:ln>
        </p:spPr>
      </p:pic>
      <p:cxnSp>
        <p:nvCxnSpPr>
          <p:cNvPr id="261" name="Google Shape;261;p24"/>
          <p:cNvCxnSpPr/>
          <p:nvPr/>
        </p:nvCxnSpPr>
        <p:spPr>
          <a:xfrm>
            <a:off x="4572000" y="215590"/>
            <a:ext cx="0" cy="4528185"/>
          </a:xfrm>
          <a:prstGeom prst="straightConnector1">
            <a:avLst/>
          </a:prstGeom>
          <a:noFill/>
          <a:ln w="9525" cap="flat" cmpd="sng">
            <a:solidFill>
              <a:srgbClr val="3B7FF2"/>
            </a:solidFill>
            <a:prstDash val="solid"/>
            <a:round/>
            <a:headEnd type="none" w="sm" len="sm"/>
            <a:tailEnd type="none" w="sm" len="sm"/>
          </a:ln>
        </p:spPr>
      </p:cxnSp>
      <p:pic>
        <p:nvPicPr>
          <p:cNvPr id="262" name="Google Shape;262;p24"/>
          <p:cNvPicPr preferRelativeResize="0"/>
          <p:nvPr/>
        </p:nvPicPr>
        <p:blipFill rotWithShape="1">
          <a:blip r:embed="rId5">
            <a:alphaModFix/>
          </a:blip>
          <a:srcRect r="15666"/>
          <a:stretch/>
        </p:blipFill>
        <p:spPr>
          <a:xfrm>
            <a:off x="4860290" y="1595755"/>
            <a:ext cx="3997325" cy="2772410"/>
          </a:xfrm>
          <a:prstGeom prst="rect">
            <a:avLst/>
          </a:prstGeom>
          <a:noFill/>
          <a:ln>
            <a:noFill/>
          </a:ln>
        </p:spPr>
      </p:pic>
      <p:sp>
        <p:nvSpPr>
          <p:cNvPr id="263" name="Google Shape;263;p24"/>
          <p:cNvSpPr txBox="1"/>
          <p:nvPr/>
        </p:nvSpPr>
        <p:spPr>
          <a:xfrm>
            <a:off x="394701" y="802650"/>
            <a:ext cx="35322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CONSIGNA 1 (Modelo 1)</a:t>
            </a:r>
            <a:endParaRPr sz="2800" b="1" i="0" u="none" strike="noStrike" cap="none">
              <a:solidFill>
                <a:srgbClr val="2F447D"/>
              </a:solidFill>
              <a:latin typeface="Oswald"/>
              <a:ea typeface="Oswald"/>
              <a:cs typeface="Oswald"/>
              <a:sym typeface="Oswald"/>
            </a:endParaRPr>
          </a:p>
        </p:txBody>
      </p:sp>
      <p:sp>
        <p:nvSpPr>
          <p:cNvPr id="264" name="Google Shape;264;p24"/>
          <p:cNvSpPr txBox="1"/>
          <p:nvPr/>
        </p:nvSpPr>
        <p:spPr>
          <a:xfrm>
            <a:off x="4860300" y="802650"/>
            <a:ext cx="36816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CONSIGNA 1 (Modelo 2)</a:t>
            </a:r>
            <a:endParaRPr sz="2800" b="1" i="0" u="none" strike="noStrike" cap="none">
              <a:solidFill>
                <a:srgbClr val="2F447D"/>
              </a:solidFill>
              <a:latin typeface="Oswald"/>
              <a:ea typeface="Oswald"/>
              <a:cs typeface="Oswald"/>
              <a:sym typeface="Oswald"/>
            </a:endParaRPr>
          </a:p>
        </p:txBody>
      </p:sp>
      <p:sp>
        <p:nvSpPr>
          <p:cNvPr id="265" name="Google Shape;265;p24"/>
          <p:cNvSpPr txBox="1"/>
          <p:nvPr/>
        </p:nvSpPr>
        <p:spPr>
          <a:xfrm>
            <a:off x="4946525" y="4011150"/>
            <a:ext cx="39594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u="sng">
                <a:solidFill>
                  <a:schemeClr val="hlink"/>
                </a:solidFill>
                <a:hlinkClick r:id="rId6"/>
              </a:rPr>
              <a:t>https://apps.mathlearningcenter.org/geoboard/</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a:extLst>
            <a:ext uri="{FF2B5EF4-FFF2-40B4-BE49-F238E27FC236}">
              <a16:creationId xmlns:a16="http://schemas.microsoft.com/office/drawing/2014/main" xmlns="" id="{7B5552B5-739E-D0BD-C51E-78F8AA03B38C}"/>
            </a:ext>
          </a:extLst>
        </p:cNvPr>
        <p:cNvGrpSpPr/>
        <p:nvPr/>
      </p:nvGrpSpPr>
      <p:grpSpPr>
        <a:xfrm>
          <a:off x="0" y="0"/>
          <a:ext cx="0" cy="0"/>
          <a:chOff x="0" y="0"/>
          <a:chExt cx="0" cy="0"/>
        </a:xfrm>
      </p:grpSpPr>
      <p:cxnSp>
        <p:nvCxnSpPr>
          <p:cNvPr id="261" name="Google Shape;261;p24">
            <a:extLst>
              <a:ext uri="{FF2B5EF4-FFF2-40B4-BE49-F238E27FC236}">
                <a16:creationId xmlns:a16="http://schemas.microsoft.com/office/drawing/2014/main" xmlns="" id="{9EBBF590-8B01-836E-EA96-DC00E3D521F6}"/>
              </a:ext>
            </a:extLst>
          </p:cNvPr>
          <p:cNvCxnSpPr/>
          <p:nvPr/>
        </p:nvCxnSpPr>
        <p:spPr>
          <a:xfrm>
            <a:off x="4572000" y="215590"/>
            <a:ext cx="0" cy="4528185"/>
          </a:xfrm>
          <a:prstGeom prst="straightConnector1">
            <a:avLst/>
          </a:prstGeom>
          <a:noFill/>
          <a:ln w="9525" cap="flat" cmpd="sng">
            <a:solidFill>
              <a:srgbClr val="3B7FF2"/>
            </a:solidFill>
            <a:prstDash val="solid"/>
            <a:round/>
            <a:headEnd type="none" w="sm" len="sm"/>
            <a:tailEnd type="none" w="sm" len="sm"/>
          </a:ln>
        </p:spPr>
      </p:cxnSp>
      <p:sp>
        <p:nvSpPr>
          <p:cNvPr id="263" name="Google Shape;263;p24">
            <a:extLst>
              <a:ext uri="{FF2B5EF4-FFF2-40B4-BE49-F238E27FC236}">
                <a16:creationId xmlns:a16="http://schemas.microsoft.com/office/drawing/2014/main" xmlns="" id="{50CA1515-E227-8BCA-D8DF-A7BF2AFDE57F}"/>
              </a:ext>
            </a:extLst>
          </p:cNvPr>
          <p:cNvSpPr txBox="1"/>
          <p:nvPr/>
        </p:nvSpPr>
        <p:spPr>
          <a:xfrm>
            <a:off x="394700" y="802650"/>
            <a:ext cx="3634601"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dirty="0">
                <a:solidFill>
                  <a:srgbClr val="2F447D"/>
                </a:solidFill>
                <a:latin typeface="Oswald"/>
                <a:ea typeface="Oswald"/>
                <a:cs typeface="Oswald"/>
                <a:sym typeface="Oswald"/>
              </a:rPr>
              <a:t>CONSIGNA 1 (Modelo 3)</a:t>
            </a:r>
            <a:endParaRPr sz="2800" b="1" i="0" u="none" strike="noStrike" cap="none" dirty="0">
              <a:solidFill>
                <a:srgbClr val="2F447D"/>
              </a:solidFill>
              <a:latin typeface="Oswald"/>
              <a:ea typeface="Oswald"/>
              <a:cs typeface="Oswald"/>
              <a:sym typeface="Oswald"/>
            </a:endParaRPr>
          </a:p>
        </p:txBody>
      </p:sp>
      <p:sp>
        <p:nvSpPr>
          <p:cNvPr id="264" name="Google Shape;264;p24">
            <a:extLst>
              <a:ext uri="{FF2B5EF4-FFF2-40B4-BE49-F238E27FC236}">
                <a16:creationId xmlns:a16="http://schemas.microsoft.com/office/drawing/2014/main" xmlns="" id="{85CE1E1E-6298-BC27-7C98-F0E16D8A5958}"/>
              </a:ext>
            </a:extLst>
          </p:cNvPr>
          <p:cNvSpPr txBox="1"/>
          <p:nvPr/>
        </p:nvSpPr>
        <p:spPr>
          <a:xfrm>
            <a:off x="4860300" y="802650"/>
            <a:ext cx="36816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dirty="0">
                <a:solidFill>
                  <a:srgbClr val="2F447D"/>
                </a:solidFill>
                <a:latin typeface="Oswald"/>
                <a:ea typeface="Oswald"/>
                <a:cs typeface="Oswald"/>
                <a:sym typeface="Oswald"/>
              </a:rPr>
              <a:t>CONSIGNA 1 (Modelo 4)</a:t>
            </a:r>
            <a:endParaRPr sz="2800" b="1" i="0" u="none" strike="noStrike" cap="none" dirty="0">
              <a:solidFill>
                <a:srgbClr val="2F447D"/>
              </a:solidFill>
              <a:latin typeface="Oswald"/>
              <a:ea typeface="Oswald"/>
              <a:cs typeface="Oswald"/>
              <a:sym typeface="Oswald"/>
            </a:endParaRPr>
          </a:p>
        </p:txBody>
      </p:sp>
      <p:pic>
        <p:nvPicPr>
          <p:cNvPr id="3" name="Imagem 2">
            <a:extLst>
              <a:ext uri="{FF2B5EF4-FFF2-40B4-BE49-F238E27FC236}">
                <a16:creationId xmlns:a16="http://schemas.microsoft.com/office/drawing/2014/main" xmlns="" id="{7BC9787A-14AC-3EA1-7AAF-1BAF0667B9C3}"/>
              </a:ext>
            </a:extLst>
          </p:cNvPr>
          <p:cNvPicPr>
            <a:picLocks noChangeAspect="1"/>
          </p:cNvPicPr>
          <p:nvPr/>
        </p:nvPicPr>
        <p:blipFill>
          <a:blip r:embed="rId4"/>
          <a:srcRect l="11878" t="7771" r="10989" b="7771"/>
          <a:stretch>
            <a:fillRect/>
          </a:stretch>
        </p:blipFill>
        <p:spPr>
          <a:xfrm>
            <a:off x="951573" y="1596860"/>
            <a:ext cx="2850409" cy="2743990"/>
          </a:xfrm>
          <a:prstGeom prst="rect">
            <a:avLst/>
          </a:prstGeom>
        </p:spPr>
      </p:pic>
      <p:pic>
        <p:nvPicPr>
          <p:cNvPr id="5" name="Imagem 4">
            <a:extLst>
              <a:ext uri="{FF2B5EF4-FFF2-40B4-BE49-F238E27FC236}">
                <a16:creationId xmlns:a16="http://schemas.microsoft.com/office/drawing/2014/main" xmlns="" id="{4F486395-EA09-6007-BA87-31FAB38A90CA}"/>
              </a:ext>
            </a:extLst>
          </p:cNvPr>
          <p:cNvPicPr>
            <a:picLocks noChangeAspect="1"/>
          </p:cNvPicPr>
          <p:nvPr/>
        </p:nvPicPr>
        <p:blipFill>
          <a:blip r:embed="rId5"/>
          <a:srcRect t="2139" r="1905"/>
          <a:stretch>
            <a:fillRect/>
          </a:stretch>
        </p:blipFill>
        <p:spPr>
          <a:xfrm>
            <a:off x="5275103" y="1508914"/>
            <a:ext cx="2917324" cy="2831936"/>
          </a:xfrm>
          <a:prstGeom prst="rect">
            <a:avLst/>
          </a:prstGeom>
        </p:spPr>
      </p:pic>
    </p:spTree>
    <p:extLst>
      <p:ext uri="{BB962C8B-B14F-4D97-AF65-F5344CB8AC3E}">
        <p14:creationId xmlns:p14="http://schemas.microsoft.com/office/powerpoint/2010/main" val="1608340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9"/>
        <p:cNvGrpSpPr/>
        <p:nvPr/>
      </p:nvGrpSpPr>
      <p:grpSpPr>
        <a:xfrm>
          <a:off x="0" y="0"/>
          <a:ext cx="0" cy="0"/>
          <a:chOff x="0" y="0"/>
          <a:chExt cx="0" cy="0"/>
        </a:xfrm>
      </p:grpSpPr>
      <p:pic>
        <p:nvPicPr>
          <p:cNvPr id="270" name="Google Shape;270;p25" descr="IDEAS"/>
          <p:cNvPicPr preferRelativeResize="0"/>
          <p:nvPr/>
        </p:nvPicPr>
        <p:blipFill rotWithShape="1">
          <a:blip r:embed="rId4">
            <a:alphaModFix/>
          </a:blip>
          <a:srcRect/>
          <a:stretch/>
        </p:blipFill>
        <p:spPr>
          <a:xfrm>
            <a:off x="5422265" y="1253490"/>
            <a:ext cx="3721735" cy="3148330"/>
          </a:xfrm>
          <a:prstGeom prst="rect">
            <a:avLst/>
          </a:prstGeom>
          <a:noFill/>
          <a:ln>
            <a:noFill/>
          </a:ln>
        </p:spPr>
      </p:pic>
      <p:sp>
        <p:nvSpPr>
          <p:cNvPr id="271" name="Google Shape;271;p25"/>
          <p:cNvSpPr txBox="1"/>
          <p:nvPr/>
        </p:nvSpPr>
        <p:spPr>
          <a:xfrm>
            <a:off x="246375" y="702300"/>
            <a:ext cx="86346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200" b="1" i="0" u="sng" strike="noStrike" cap="none">
                <a:solidFill>
                  <a:srgbClr val="2F447D"/>
                </a:solidFill>
                <a:latin typeface="Oswald"/>
                <a:ea typeface="Oswald"/>
                <a:cs typeface="Oswald"/>
                <a:sym typeface="Oswald"/>
              </a:rPr>
              <a:t>TEORIA DE VAN HIELE</a:t>
            </a:r>
            <a:r>
              <a:rPr lang="pt-BR" sz="2200" b="1" i="0" u="none" strike="noStrike" cap="none">
                <a:solidFill>
                  <a:srgbClr val="2F447D"/>
                </a:solidFill>
                <a:latin typeface="Oswald"/>
                <a:ea typeface="Oswald"/>
                <a:cs typeface="Oswald"/>
                <a:sym typeface="Oswald"/>
              </a:rPr>
              <a:t> - Desenvolvimento do Raciocínio em Geometria</a:t>
            </a:r>
            <a:endParaRPr sz="2200" b="1" i="0" u="none" strike="noStrike" cap="none">
              <a:solidFill>
                <a:srgbClr val="2F447D"/>
              </a:solidFill>
              <a:latin typeface="Oswald"/>
              <a:ea typeface="Oswald"/>
              <a:cs typeface="Oswald"/>
              <a:sym typeface="Oswald"/>
            </a:endParaRPr>
          </a:p>
        </p:txBody>
      </p:sp>
      <p:sp>
        <p:nvSpPr>
          <p:cNvPr id="272" name="Google Shape;272;p25"/>
          <p:cNvSpPr txBox="1"/>
          <p:nvPr/>
        </p:nvSpPr>
        <p:spPr>
          <a:xfrm>
            <a:off x="246380" y="1344295"/>
            <a:ext cx="4913630" cy="15684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600" b="0" i="0" u="none" strike="noStrike" cap="none">
                <a:solidFill>
                  <a:srgbClr val="231F20"/>
                </a:solidFill>
                <a:latin typeface="times new roman"/>
                <a:ea typeface="times new roman"/>
                <a:cs typeface="times new roman"/>
                <a:sym typeface="times new roman"/>
              </a:rPr>
              <a:t>A teoria para desenvolvimento do pensamento geométrico foi criado pelo casal holandês Pierre Van Hiele e Dina Van Hiele-Geoldof. Teve origem nos anos de 1957, com a conclusão de suas teses de doutorado, em que apresentavam um novo método de ensino baseado no desenvolvimento de pensamento geométrico. </a:t>
            </a:r>
            <a:endParaRPr sz="1600" b="0" i="0" u="none" strike="noStrike" cap="none">
              <a:solidFill>
                <a:srgbClr val="231F20"/>
              </a:solidFill>
              <a:latin typeface="times new roman"/>
              <a:ea typeface="times new roman"/>
              <a:cs typeface="times new roman"/>
              <a:sym typeface="times new roman"/>
            </a:endParaRPr>
          </a:p>
        </p:txBody>
      </p:sp>
      <p:sp>
        <p:nvSpPr>
          <p:cNvPr id="273" name="Google Shape;273;p25"/>
          <p:cNvSpPr txBox="1"/>
          <p:nvPr/>
        </p:nvSpPr>
        <p:spPr>
          <a:xfrm>
            <a:off x="246380" y="3061335"/>
            <a:ext cx="4913630" cy="132207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600" b="0" i="0" u="none" strike="noStrike" cap="none">
                <a:solidFill>
                  <a:srgbClr val="231F20"/>
                </a:solidFill>
                <a:latin typeface="times new roman"/>
                <a:ea typeface="times new roman"/>
                <a:cs typeface="times new roman"/>
                <a:sym typeface="times new roman"/>
              </a:rPr>
              <a:t>O modelo sugere que o estudante avance gradualmente através de cinco níveis de compreensão, sendo que para atingir determinado nível de raciocínio geométrico precisa passar por todos os níveis inferiores, respeitando a ordem dos níveis</a:t>
            </a:r>
            <a:endParaRPr sz="1600" b="0" i="0" u="none" strike="noStrike" cap="none">
              <a:solidFill>
                <a:srgbClr val="231F20"/>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7"/>
        <p:cNvGrpSpPr/>
        <p:nvPr/>
      </p:nvGrpSpPr>
      <p:grpSpPr>
        <a:xfrm>
          <a:off x="0" y="0"/>
          <a:ext cx="0" cy="0"/>
          <a:chOff x="0" y="0"/>
          <a:chExt cx="0" cy="0"/>
        </a:xfrm>
      </p:grpSpPr>
      <p:sp>
        <p:nvSpPr>
          <p:cNvPr id="278" name="Google Shape;278;p26"/>
          <p:cNvSpPr txBox="1"/>
          <p:nvPr/>
        </p:nvSpPr>
        <p:spPr>
          <a:xfrm>
            <a:off x="246396" y="1573760"/>
            <a:ext cx="8534400" cy="2658745"/>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80000"/>
              </a:lnSpc>
              <a:spcBef>
                <a:spcPts val="0"/>
              </a:spcBef>
              <a:spcAft>
                <a:spcPts val="0"/>
              </a:spcAft>
              <a:buClr>
                <a:srgbClr val="000000"/>
              </a:buClr>
              <a:buSzPts val="1900"/>
              <a:buFont typeface="Arial"/>
              <a:buChar char="•"/>
            </a:pPr>
            <a:r>
              <a:rPr lang="pt-BR" sz="1900" b="0" i="0" u="none" strike="noStrike" cap="none">
                <a:solidFill>
                  <a:srgbClr val="000000"/>
                </a:solidFill>
                <a:latin typeface="Arial"/>
                <a:ea typeface="Arial"/>
                <a:cs typeface="Arial"/>
                <a:sym typeface="Arial"/>
              </a:rPr>
              <a:t>Os alunos progridem segundo uma sequência de níveis de compreensão dos conceitos;</a:t>
            </a:r>
            <a:endParaRPr sz="1900" b="0" i="0" u="none" strike="noStrike" cap="none">
              <a:solidFill>
                <a:srgbClr val="000000"/>
              </a:solidFill>
              <a:latin typeface="Arial"/>
              <a:ea typeface="Arial"/>
              <a:cs typeface="Arial"/>
              <a:sym typeface="Arial"/>
            </a:endParaRPr>
          </a:p>
          <a:p>
            <a:pPr marL="342900" marR="0" lvl="0" indent="-222250" algn="just" rtl="0">
              <a:lnSpc>
                <a:spcPct val="8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342900" marR="0" lvl="0" indent="-342900" algn="just" rtl="0">
              <a:lnSpc>
                <a:spcPct val="80000"/>
              </a:lnSpc>
              <a:spcBef>
                <a:spcPts val="0"/>
              </a:spcBef>
              <a:spcAft>
                <a:spcPts val="0"/>
              </a:spcAft>
              <a:buClr>
                <a:srgbClr val="000000"/>
              </a:buClr>
              <a:buSzPts val="1900"/>
              <a:buFont typeface="Arial"/>
              <a:buChar char="•"/>
            </a:pPr>
            <a:r>
              <a:rPr lang="pt-BR" sz="1900" b="0" i="0" u="none" strike="noStrike" cap="none">
                <a:solidFill>
                  <a:srgbClr val="000000"/>
                </a:solidFill>
                <a:latin typeface="Arial"/>
                <a:ea typeface="Arial"/>
                <a:cs typeface="Arial"/>
                <a:sym typeface="Arial"/>
              </a:rPr>
              <a:t>Progresso de um nível para o seguinte ocorre através de vivências de atividades adequadas e ordenadas;</a:t>
            </a:r>
            <a:endParaRPr sz="1900" b="0" i="0" u="none" strike="noStrike" cap="none">
              <a:solidFill>
                <a:srgbClr val="000000"/>
              </a:solidFill>
              <a:latin typeface="Arial"/>
              <a:ea typeface="Arial"/>
              <a:cs typeface="Arial"/>
              <a:sym typeface="Arial"/>
            </a:endParaRPr>
          </a:p>
          <a:p>
            <a:pPr marL="342900" marR="0" lvl="0" indent="-222250" algn="just" rtl="0">
              <a:lnSpc>
                <a:spcPct val="8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342900" marR="0" lvl="0" indent="-342900" algn="just" rtl="0">
              <a:lnSpc>
                <a:spcPct val="80000"/>
              </a:lnSpc>
              <a:spcBef>
                <a:spcPts val="0"/>
              </a:spcBef>
              <a:spcAft>
                <a:spcPts val="0"/>
              </a:spcAft>
              <a:buClr>
                <a:srgbClr val="000000"/>
              </a:buClr>
              <a:buSzPts val="1900"/>
              <a:buFont typeface="Arial"/>
              <a:buChar char="•"/>
            </a:pPr>
            <a:r>
              <a:rPr lang="pt-BR" sz="1900" b="0" i="0" u="none" strike="noStrike" cap="none">
                <a:solidFill>
                  <a:srgbClr val="000000"/>
                </a:solidFill>
                <a:latin typeface="Arial"/>
                <a:ea typeface="Arial"/>
                <a:cs typeface="Arial"/>
                <a:sym typeface="Arial"/>
              </a:rPr>
              <a:t>Elevação dos níveis depende mais de aprendizagem adequada do que de idade maturação;</a:t>
            </a:r>
            <a:endParaRPr sz="1900" b="0" i="0" u="none" strike="noStrike" cap="none">
              <a:solidFill>
                <a:srgbClr val="000000"/>
              </a:solidFill>
              <a:latin typeface="Arial"/>
              <a:ea typeface="Arial"/>
              <a:cs typeface="Arial"/>
              <a:sym typeface="Arial"/>
            </a:endParaRPr>
          </a:p>
          <a:p>
            <a:pPr marL="342900" marR="0" lvl="0" indent="-222250" algn="just" rtl="0">
              <a:lnSpc>
                <a:spcPct val="8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342900" marR="0" lvl="0" indent="-342900" algn="just" rtl="0">
              <a:lnSpc>
                <a:spcPct val="80000"/>
              </a:lnSpc>
              <a:spcBef>
                <a:spcPts val="0"/>
              </a:spcBef>
              <a:spcAft>
                <a:spcPts val="0"/>
              </a:spcAft>
              <a:buClr>
                <a:srgbClr val="000000"/>
              </a:buClr>
              <a:buSzPts val="1900"/>
              <a:buFont typeface="Arial"/>
              <a:buChar char="•"/>
            </a:pPr>
            <a:r>
              <a:rPr lang="pt-BR" sz="1900" b="0" i="0" u="none" strike="noStrike" cap="none">
                <a:solidFill>
                  <a:srgbClr val="000000"/>
                </a:solidFill>
                <a:latin typeface="Arial"/>
                <a:ea typeface="Arial"/>
                <a:cs typeface="Arial"/>
                <a:sym typeface="Arial"/>
              </a:rPr>
              <a:t>Cada nível é caracterizado por relações entre os objetos de estudo e linguagem própria</a:t>
            </a:r>
            <a:endParaRPr sz="1900" b="0" i="0" u="none" strike="noStrike" cap="none">
              <a:solidFill>
                <a:srgbClr val="000000"/>
              </a:solidFill>
              <a:latin typeface="Arial"/>
              <a:ea typeface="Arial"/>
              <a:cs typeface="Arial"/>
              <a:sym typeface="Arial"/>
            </a:endParaRPr>
          </a:p>
        </p:txBody>
      </p:sp>
      <p:sp>
        <p:nvSpPr>
          <p:cNvPr id="279" name="Google Shape;279;p26"/>
          <p:cNvSpPr txBox="1"/>
          <p:nvPr/>
        </p:nvSpPr>
        <p:spPr>
          <a:xfrm>
            <a:off x="246380" y="802640"/>
            <a:ext cx="81801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200" b="1" i="0" u="sng" strike="noStrike" cap="none">
                <a:solidFill>
                  <a:srgbClr val="2F447D"/>
                </a:solidFill>
                <a:latin typeface="Oswald"/>
                <a:ea typeface="Oswald"/>
                <a:cs typeface="Oswald"/>
                <a:sym typeface="Oswald"/>
              </a:rPr>
              <a:t>TEORIA DE VAN HIELE</a:t>
            </a:r>
            <a:r>
              <a:rPr lang="pt-BR" sz="2200" b="1" i="0" u="none" strike="noStrike" cap="none">
                <a:solidFill>
                  <a:srgbClr val="2F447D"/>
                </a:solidFill>
                <a:latin typeface="Oswald"/>
                <a:ea typeface="Oswald"/>
                <a:cs typeface="Oswald"/>
                <a:sym typeface="Oswald"/>
              </a:rPr>
              <a:t> - Desenvolvimento do Raciocínio em Geometria</a:t>
            </a:r>
            <a:endParaRPr sz="2200" b="1" i="0" u="none" strike="noStrike" cap="none">
              <a:solidFill>
                <a:srgbClr val="2F447D"/>
              </a:solidFill>
              <a:latin typeface="Oswald"/>
              <a:ea typeface="Oswald"/>
              <a:cs typeface="Oswald"/>
              <a:sym typeface="Oswa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3"/>
        <p:cNvGrpSpPr/>
        <p:nvPr/>
      </p:nvGrpSpPr>
      <p:grpSpPr>
        <a:xfrm>
          <a:off x="0" y="0"/>
          <a:ext cx="0" cy="0"/>
          <a:chOff x="0" y="0"/>
          <a:chExt cx="0" cy="0"/>
        </a:xfrm>
      </p:grpSpPr>
      <p:sp>
        <p:nvSpPr>
          <p:cNvPr id="284" name="Google Shape;284;p27"/>
          <p:cNvSpPr txBox="1"/>
          <p:nvPr/>
        </p:nvSpPr>
        <p:spPr>
          <a:xfrm>
            <a:off x="208915" y="694690"/>
            <a:ext cx="8189595" cy="375348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1" i="0" u="none" strike="noStrike" cap="none">
                <a:solidFill>
                  <a:srgbClr val="231F20"/>
                </a:solidFill>
                <a:latin typeface="Times"/>
                <a:ea typeface="Times"/>
                <a:cs typeface="Times"/>
                <a:sym typeface="Times"/>
              </a:rPr>
              <a:t>1. </a:t>
            </a:r>
            <a:r>
              <a:rPr lang="pt-BR" sz="1400" b="0" i="1" u="none" strike="noStrike" cap="none">
                <a:solidFill>
                  <a:srgbClr val="231F20"/>
                </a:solidFill>
                <a:latin typeface="Times"/>
                <a:ea typeface="Times"/>
                <a:cs typeface="Times"/>
                <a:sym typeface="Times"/>
              </a:rPr>
              <a:t>Os níveis são sequenciais</a:t>
            </a:r>
            <a:r>
              <a:rPr lang="pt-BR" sz="1400" b="0" i="0" u="none" strike="noStrike" cap="none">
                <a:solidFill>
                  <a:srgbClr val="231F20"/>
                </a:solidFill>
                <a:latin typeface="Times"/>
                <a:ea typeface="Times"/>
                <a:cs typeface="Times"/>
                <a:sym typeface="Times"/>
              </a:rPr>
              <a:t>. Para chegar a qualquer nível acima do Nível 0, o aluno deve percorrer todos os níveis anteriores. Alcançar um nível significa que o estudante experimentou o pensamento geométrico apropriado para aquele nível e criou em sua própria mente os tipos de objetos ou relações que serão o foco do pensamento no próximo nível.</a:t>
            </a:r>
            <a:endParaRPr sz="1400" b="0" i="0" u="none" strike="noStrike" cap="none">
              <a:solidFill>
                <a:srgbClr val="231F20"/>
              </a:solidFill>
              <a:latin typeface="Times"/>
              <a:ea typeface="Times"/>
              <a:cs typeface="Times"/>
              <a:sym typeface="Times"/>
            </a:endParaRPr>
          </a:p>
          <a:p>
            <a:pPr marL="0" marR="0" lvl="0" indent="0" algn="just" rtl="0">
              <a:lnSpc>
                <a:spcPct val="100000"/>
              </a:lnSpc>
              <a:spcBef>
                <a:spcPts val="0"/>
              </a:spcBef>
              <a:spcAft>
                <a:spcPts val="0"/>
              </a:spcAft>
              <a:buNone/>
            </a:pPr>
            <a:r>
              <a:rPr lang="pt-BR" sz="1400" b="0" i="0" u="none" strike="noStrike" cap="none">
                <a:solidFill>
                  <a:srgbClr val="231F20"/>
                </a:solidFill>
                <a:latin typeface="Times"/>
                <a:ea typeface="Times"/>
                <a:cs typeface="Times"/>
                <a:sym typeface="Times"/>
              </a:rPr>
              <a:t> </a:t>
            </a:r>
            <a:endParaRPr sz="1400" b="0" i="0" u="none" strike="noStrike" cap="none">
              <a:solidFill>
                <a:srgbClr val="231F20"/>
              </a:solidFill>
              <a:latin typeface="Times"/>
              <a:ea typeface="Times"/>
              <a:cs typeface="Times"/>
              <a:sym typeface="Times"/>
            </a:endParaRPr>
          </a:p>
          <a:p>
            <a:pPr marL="0" marR="0" lvl="0" indent="0" algn="just" rtl="0">
              <a:lnSpc>
                <a:spcPct val="100000"/>
              </a:lnSpc>
              <a:spcBef>
                <a:spcPts val="0"/>
              </a:spcBef>
              <a:spcAft>
                <a:spcPts val="0"/>
              </a:spcAft>
              <a:buNone/>
            </a:pPr>
            <a:r>
              <a:rPr lang="pt-BR" sz="1400" b="1" i="0" u="none" strike="noStrike" cap="none">
                <a:solidFill>
                  <a:srgbClr val="231F20"/>
                </a:solidFill>
                <a:latin typeface="Times"/>
                <a:ea typeface="Times"/>
                <a:cs typeface="Times"/>
                <a:sym typeface="Times"/>
              </a:rPr>
              <a:t> 2. </a:t>
            </a:r>
            <a:r>
              <a:rPr lang="pt-BR" sz="1400" b="0" i="1" u="none" strike="noStrike" cap="none">
                <a:solidFill>
                  <a:srgbClr val="231F20"/>
                </a:solidFill>
                <a:latin typeface="Times"/>
                <a:ea typeface="Times"/>
                <a:cs typeface="Times"/>
                <a:sym typeface="Times"/>
              </a:rPr>
              <a:t>Os níveis não são dependentes da idade no sentido dos estágios de desenvolvimento de Piaget</a:t>
            </a:r>
            <a:r>
              <a:rPr lang="pt-BR" sz="1400" b="0" i="0" u="none" strike="noStrike" cap="none">
                <a:solidFill>
                  <a:srgbClr val="231F20"/>
                </a:solidFill>
                <a:latin typeface="Times"/>
                <a:ea typeface="Times"/>
                <a:cs typeface="Times"/>
                <a:sym typeface="Times"/>
              </a:rPr>
              <a:t>. Um estudante na 3ª série do EF ou no EM pode estar no mesmo Nível. </a:t>
            </a:r>
            <a:endParaRPr sz="1400" b="0" i="0" u="none" strike="noStrike" cap="none">
              <a:solidFill>
                <a:srgbClr val="231F20"/>
              </a:solidFill>
              <a:latin typeface="Times"/>
              <a:ea typeface="Times"/>
              <a:cs typeface="Times"/>
              <a:sym typeface="Times"/>
            </a:endParaRPr>
          </a:p>
          <a:p>
            <a:pPr marL="0" marR="0" lvl="0" indent="0" algn="just" rtl="0">
              <a:lnSpc>
                <a:spcPct val="100000"/>
              </a:lnSpc>
              <a:spcBef>
                <a:spcPts val="0"/>
              </a:spcBef>
              <a:spcAft>
                <a:spcPts val="0"/>
              </a:spcAft>
              <a:buNone/>
            </a:pPr>
            <a:endParaRPr sz="1400" b="0" i="0" u="none" strike="noStrike" cap="none">
              <a:solidFill>
                <a:srgbClr val="231F20"/>
              </a:solidFill>
              <a:latin typeface="Times"/>
              <a:ea typeface="Times"/>
              <a:cs typeface="Times"/>
              <a:sym typeface="Times"/>
            </a:endParaRPr>
          </a:p>
          <a:p>
            <a:pPr marL="0" marR="0" lvl="0" indent="0" algn="just" rtl="0">
              <a:lnSpc>
                <a:spcPct val="100000"/>
              </a:lnSpc>
              <a:spcBef>
                <a:spcPts val="0"/>
              </a:spcBef>
              <a:spcAft>
                <a:spcPts val="0"/>
              </a:spcAft>
              <a:buNone/>
            </a:pPr>
            <a:r>
              <a:rPr lang="pt-BR" sz="1400" b="1" i="0" u="none" strike="noStrike" cap="none">
                <a:solidFill>
                  <a:srgbClr val="231F20"/>
                </a:solidFill>
                <a:latin typeface="Times"/>
                <a:ea typeface="Times"/>
                <a:cs typeface="Times"/>
                <a:sym typeface="Times"/>
              </a:rPr>
              <a:t> 3. </a:t>
            </a:r>
            <a:r>
              <a:rPr lang="pt-BR" sz="1400" b="0" i="1" u="none" strike="noStrike" cap="none">
                <a:solidFill>
                  <a:srgbClr val="231F20"/>
                </a:solidFill>
                <a:latin typeface="Times"/>
                <a:ea typeface="Times"/>
                <a:cs typeface="Times"/>
                <a:sym typeface="Times"/>
              </a:rPr>
              <a:t>A experiência geométrica é o fator simples de maior influência sobre o avanço ou desenvolvimento através dos níveis</a:t>
            </a:r>
            <a:r>
              <a:rPr lang="pt-BR" sz="1400" b="0" i="0" u="none" strike="noStrike" cap="none">
                <a:solidFill>
                  <a:srgbClr val="231F20"/>
                </a:solidFill>
                <a:latin typeface="Times"/>
                <a:ea typeface="Times"/>
                <a:cs typeface="Times"/>
                <a:sym typeface="Times"/>
              </a:rPr>
              <a:t>. Atividades que permitam às crianças explorar, conversar sobre e interagir com o conteúdo do nível seguinte, enquanto ampliam suas experiências em seu nível corrente, têm a melhor chance de desenvolver o nível de pensamento geométrico dessas crianças. </a:t>
            </a:r>
            <a:endParaRPr sz="1400" b="0" i="0" u="none" strike="noStrike" cap="none">
              <a:solidFill>
                <a:srgbClr val="231F20"/>
              </a:solidFill>
              <a:latin typeface="Times"/>
              <a:ea typeface="Times"/>
              <a:cs typeface="Times"/>
              <a:sym typeface="Times"/>
            </a:endParaRPr>
          </a:p>
          <a:p>
            <a:pPr marL="0" marR="0" lvl="0" indent="0" algn="just" rtl="0">
              <a:lnSpc>
                <a:spcPct val="100000"/>
              </a:lnSpc>
              <a:spcBef>
                <a:spcPts val="0"/>
              </a:spcBef>
              <a:spcAft>
                <a:spcPts val="0"/>
              </a:spcAft>
              <a:buNone/>
            </a:pPr>
            <a:endParaRPr sz="1400" b="0" i="0" u="none" strike="noStrike" cap="none">
              <a:solidFill>
                <a:srgbClr val="231F20"/>
              </a:solidFill>
              <a:latin typeface="Times"/>
              <a:ea typeface="Times"/>
              <a:cs typeface="Times"/>
              <a:sym typeface="Times"/>
            </a:endParaRPr>
          </a:p>
          <a:p>
            <a:pPr marL="0" marR="0" lvl="0" indent="0" algn="just" rtl="0">
              <a:lnSpc>
                <a:spcPct val="100000"/>
              </a:lnSpc>
              <a:spcBef>
                <a:spcPts val="0"/>
              </a:spcBef>
              <a:spcAft>
                <a:spcPts val="0"/>
              </a:spcAft>
              <a:buNone/>
            </a:pPr>
            <a:r>
              <a:rPr lang="pt-BR" sz="1400" b="1" i="0" u="none" strike="noStrike" cap="none">
                <a:solidFill>
                  <a:srgbClr val="231F20"/>
                </a:solidFill>
                <a:latin typeface="Times"/>
                <a:ea typeface="Times"/>
                <a:cs typeface="Times"/>
                <a:sym typeface="Times"/>
              </a:rPr>
              <a:t> 4. </a:t>
            </a:r>
            <a:r>
              <a:rPr lang="pt-BR" sz="1400" b="0" i="1" u="none" strike="noStrike" cap="none">
                <a:solidFill>
                  <a:srgbClr val="231F20"/>
                </a:solidFill>
                <a:latin typeface="Times"/>
                <a:ea typeface="Times"/>
                <a:cs typeface="Times"/>
                <a:sym typeface="Times"/>
              </a:rPr>
              <a:t>Quando o ensino ou a linguagem está em um nível superior ao do estudante, haverá uma falta de comunicação</a:t>
            </a:r>
            <a:r>
              <a:rPr lang="pt-BR" sz="1400" b="0" i="0" u="none" strike="noStrike" cap="none">
                <a:solidFill>
                  <a:srgbClr val="231F20"/>
                </a:solidFill>
                <a:latin typeface="Times"/>
                <a:ea typeface="Times"/>
                <a:cs typeface="Times"/>
                <a:sym typeface="Times"/>
              </a:rPr>
              <a:t>. Os estudantes obrigados a lidar com objetos de pensamento que não foram ainda construídos no nível anterior podem ser forçados a uma aprendizagem mecânica [marcada pela repetição e memorização sem compreensão] e alcançar apenas um êxito temporário e superficial. </a:t>
            </a:r>
            <a:endParaRPr sz="1400" b="0" i="0" u="none" strike="noStrike" cap="none">
              <a:solidFill>
                <a:srgbClr val="231F20"/>
              </a:solidFill>
              <a:latin typeface="Times"/>
              <a:ea typeface="Times"/>
              <a:cs typeface="Times"/>
              <a:sym typeface="Time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8"/>
        <p:cNvGrpSpPr/>
        <p:nvPr/>
      </p:nvGrpSpPr>
      <p:grpSpPr>
        <a:xfrm>
          <a:off x="0" y="0"/>
          <a:ext cx="0" cy="0"/>
          <a:chOff x="0" y="0"/>
          <a:chExt cx="0" cy="0"/>
        </a:xfrm>
      </p:grpSpPr>
      <p:pic>
        <p:nvPicPr>
          <p:cNvPr id="289" name="Google Shape;289;p28" descr="Uma imagem contendo Texto&#10;&#10;Descrição gerada automaticamente"/>
          <p:cNvPicPr preferRelativeResize="0"/>
          <p:nvPr/>
        </p:nvPicPr>
        <p:blipFill rotWithShape="1">
          <a:blip r:embed="rId4">
            <a:alphaModFix/>
          </a:blip>
          <a:srcRect l="22112" t="5348" r="19547" b="79476"/>
          <a:stretch/>
        </p:blipFill>
        <p:spPr>
          <a:xfrm>
            <a:off x="2275236" y="493749"/>
            <a:ext cx="4594302" cy="847807"/>
          </a:xfrm>
          <a:prstGeom prst="rect">
            <a:avLst/>
          </a:prstGeom>
          <a:noFill/>
          <a:ln>
            <a:noFill/>
          </a:ln>
        </p:spPr>
      </p:pic>
      <p:pic>
        <p:nvPicPr>
          <p:cNvPr id="290" name="Google Shape;290;p28" descr="Texto&#10;&#10;Descrição gerada automaticamente com confiança baixa"/>
          <p:cNvPicPr preferRelativeResize="0"/>
          <p:nvPr/>
        </p:nvPicPr>
        <p:blipFill rotWithShape="1">
          <a:blip r:embed="rId5">
            <a:alphaModFix/>
          </a:blip>
          <a:srcRect l="6134" t="22402" r="21005" b="10966"/>
          <a:stretch/>
        </p:blipFill>
        <p:spPr>
          <a:xfrm>
            <a:off x="537845" y="1583690"/>
            <a:ext cx="5291455" cy="254254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4"/>
        <p:cNvGrpSpPr/>
        <p:nvPr/>
      </p:nvGrpSpPr>
      <p:grpSpPr>
        <a:xfrm>
          <a:off x="0" y="0"/>
          <a:ext cx="0" cy="0"/>
          <a:chOff x="0" y="0"/>
          <a:chExt cx="0" cy="0"/>
        </a:xfrm>
      </p:grpSpPr>
      <p:pic>
        <p:nvPicPr>
          <p:cNvPr id="295" name="Google Shape;295;p29" descr="Captura de Tela 2025-08-05 às 23.14.28"/>
          <p:cNvPicPr preferRelativeResize="0"/>
          <p:nvPr/>
        </p:nvPicPr>
        <p:blipFill rotWithShape="1">
          <a:blip r:embed="rId4">
            <a:alphaModFix/>
          </a:blip>
          <a:srcRect l="2029" r="801"/>
          <a:stretch/>
        </p:blipFill>
        <p:spPr>
          <a:xfrm>
            <a:off x="428625" y="898525"/>
            <a:ext cx="8084185" cy="316611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9"/>
        <p:cNvGrpSpPr/>
        <p:nvPr/>
      </p:nvGrpSpPr>
      <p:grpSpPr>
        <a:xfrm>
          <a:off x="0" y="0"/>
          <a:ext cx="0" cy="0"/>
          <a:chOff x="0" y="0"/>
          <a:chExt cx="0" cy="0"/>
        </a:xfrm>
      </p:grpSpPr>
      <p:pic>
        <p:nvPicPr>
          <p:cNvPr id="300" name="Google Shape;300;p30" descr="Uma imagem contendo Interface gráfica do usuário&#10;&#10;Descrição gerada automaticamente"/>
          <p:cNvPicPr preferRelativeResize="0"/>
          <p:nvPr/>
        </p:nvPicPr>
        <p:blipFill rotWithShape="1">
          <a:blip r:embed="rId4">
            <a:alphaModFix/>
          </a:blip>
          <a:srcRect l="4580" t="23125" r="35645" b="9377"/>
          <a:stretch/>
        </p:blipFill>
        <p:spPr>
          <a:xfrm>
            <a:off x="268605" y="727710"/>
            <a:ext cx="4790440" cy="3792220"/>
          </a:xfrm>
          <a:prstGeom prst="rect">
            <a:avLst/>
          </a:prstGeom>
          <a:noFill/>
          <a:ln>
            <a:noFill/>
          </a:ln>
        </p:spPr>
      </p:pic>
      <p:pic>
        <p:nvPicPr>
          <p:cNvPr id="301" name="Google Shape;301;p30" descr="Desenho de personagem de desenho animado&#10;&#10;Descrição gerada automaticamente com confiança média"/>
          <p:cNvPicPr preferRelativeResize="0"/>
          <p:nvPr/>
        </p:nvPicPr>
        <p:blipFill rotWithShape="1">
          <a:blip r:embed="rId5">
            <a:alphaModFix/>
          </a:blip>
          <a:srcRect/>
          <a:stretch/>
        </p:blipFill>
        <p:spPr>
          <a:xfrm>
            <a:off x="4645025" y="1431925"/>
            <a:ext cx="4067810" cy="2548255"/>
          </a:xfrm>
          <a:prstGeom prst="rect">
            <a:avLst/>
          </a:prstGeom>
          <a:noFill/>
          <a:ln>
            <a:noFill/>
          </a:ln>
        </p:spPr>
      </p:pic>
      <p:sp>
        <p:nvSpPr>
          <p:cNvPr id="302" name="Google Shape;302;p30"/>
          <p:cNvSpPr txBox="1"/>
          <p:nvPr/>
        </p:nvSpPr>
        <p:spPr>
          <a:xfrm>
            <a:off x="344805" y="1630680"/>
            <a:ext cx="3200400" cy="1168400"/>
          </a:xfrm>
          <a:prstGeom prst="rect">
            <a:avLst/>
          </a:prstGeom>
          <a:noFill/>
          <a:ln>
            <a:noFill/>
          </a:ln>
        </p:spPr>
        <p:txBody>
          <a:bodyPr spcFirstLastPara="1" wrap="square" lIns="91425" tIns="45700" rIns="91425" bIns="45700" anchor="t" anchorCtr="0">
            <a:spAutoFit/>
          </a:bodyPr>
          <a:lstStyle/>
          <a:p>
            <a:pPr marL="0" marR="0" lvl="0" indent="-88900" algn="just" rtl="0">
              <a:lnSpc>
                <a:spcPct val="100000"/>
              </a:lnSpc>
              <a:spcBef>
                <a:spcPts val="0"/>
              </a:spcBef>
              <a:spcAft>
                <a:spcPts val="0"/>
              </a:spcAft>
              <a:buClr>
                <a:schemeClr val="dk1"/>
              </a:buClr>
              <a:buSzPts val="1400"/>
              <a:buFont typeface="Arial"/>
              <a:buChar char="•"/>
            </a:pPr>
            <a:r>
              <a:rPr lang="pt-BR" sz="1400" b="0" i="0" u="none" strike="noStrike" cap="none">
                <a:solidFill>
                  <a:schemeClr val="dk1"/>
                </a:solidFill>
                <a:latin typeface="Arial"/>
                <a:ea typeface="Arial"/>
                <a:cs typeface="Arial"/>
                <a:sym typeface="Arial"/>
              </a:rPr>
              <a:t> O aluno reconhece e identifica as  figuras geométricas pela aparência.</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88900" algn="just" rtl="0">
              <a:lnSpc>
                <a:spcPct val="100000"/>
              </a:lnSpc>
              <a:spcBef>
                <a:spcPts val="0"/>
              </a:spcBef>
              <a:spcAft>
                <a:spcPts val="0"/>
              </a:spcAft>
              <a:buClr>
                <a:schemeClr val="dk1"/>
              </a:buClr>
              <a:buSzPts val="1400"/>
              <a:buFont typeface="Arial"/>
              <a:buChar char="•"/>
            </a:pPr>
            <a:r>
              <a:rPr lang="pt-BR" sz="1400" b="0" i="0" u="none" strike="noStrike" cap="none">
                <a:solidFill>
                  <a:schemeClr val="dk1"/>
                </a:solidFill>
                <a:latin typeface="Arial"/>
                <a:ea typeface="Arial"/>
                <a:cs typeface="Arial"/>
                <a:sym typeface="Arial"/>
              </a:rPr>
              <a:t> Não compreende propriedades ou componentes das figuras.</a:t>
            </a:r>
            <a:endParaRPr sz="1400" b="0" i="0" u="none" strike="noStrike" cap="none">
              <a:solidFill>
                <a:srgbClr val="000000"/>
              </a:solidFill>
              <a:latin typeface="Arial"/>
              <a:ea typeface="Arial"/>
              <a:cs typeface="Arial"/>
              <a:sym typeface="Arial"/>
            </a:endParaRPr>
          </a:p>
        </p:txBody>
      </p:sp>
      <p:sp>
        <p:nvSpPr>
          <p:cNvPr id="303" name="Google Shape;303;p30"/>
          <p:cNvSpPr txBox="1"/>
          <p:nvPr/>
        </p:nvSpPr>
        <p:spPr>
          <a:xfrm>
            <a:off x="1022350" y="3298190"/>
            <a:ext cx="3199765" cy="9715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600" b="0" i="0" u="none" strike="noStrike" cap="none">
                <a:solidFill>
                  <a:srgbClr val="000000"/>
                </a:solidFill>
                <a:latin typeface="Arial"/>
                <a:ea typeface="Arial"/>
                <a:cs typeface="Arial"/>
                <a:sym typeface="Arial"/>
              </a:rPr>
              <a:t>Exemplo: </a:t>
            </a:r>
            <a:r>
              <a:rPr lang="pt-BR" sz="1600" b="0" i="0" u="none" strike="noStrike" cap="none">
                <a:solidFill>
                  <a:schemeClr val="dk1"/>
                </a:solidFill>
                <a:latin typeface="Arial"/>
                <a:ea typeface="Arial"/>
                <a:cs typeface="Arial"/>
                <a:sym typeface="Arial"/>
              </a:rPr>
              <a:t>Usa termos como “parece uma bola” ou “tem formato de telhado”. </a:t>
            </a: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304" name="Google Shape;304;p30"/>
          <p:cNvSpPr/>
          <p:nvPr/>
        </p:nvSpPr>
        <p:spPr>
          <a:xfrm>
            <a:off x="446001" y="750890"/>
            <a:ext cx="1709855" cy="623641"/>
          </a:xfrm>
          <a:prstGeom prst="homePlate">
            <a:avLst>
              <a:gd name="adj" fmla="val 50000"/>
            </a:avLst>
          </a:prstGeom>
          <a:solidFill>
            <a:srgbClr val="75F2FF"/>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5" name="Google Shape;305;p30"/>
          <p:cNvSpPr txBox="1"/>
          <p:nvPr/>
        </p:nvSpPr>
        <p:spPr>
          <a:xfrm>
            <a:off x="446050" y="831877"/>
            <a:ext cx="141992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400" b="1" i="0" u="none" strike="noStrike" cap="none">
                <a:solidFill>
                  <a:srgbClr val="000000"/>
                </a:solidFill>
                <a:latin typeface="Arial"/>
                <a:ea typeface="Arial"/>
                <a:cs typeface="Arial"/>
                <a:sym typeface="Arial"/>
              </a:rPr>
              <a:t>NÍVEL 0</a:t>
            </a:r>
            <a:endParaRPr sz="2400" b="1"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9"/>
        <p:cNvGrpSpPr/>
        <p:nvPr/>
      </p:nvGrpSpPr>
      <p:grpSpPr>
        <a:xfrm>
          <a:off x="0" y="0"/>
          <a:ext cx="0" cy="0"/>
          <a:chOff x="0" y="0"/>
          <a:chExt cx="0" cy="0"/>
        </a:xfrm>
      </p:grpSpPr>
      <p:pic>
        <p:nvPicPr>
          <p:cNvPr id="310" name="Google Shape;310;p31" descr="Uma imagem contendo Interface gráfica do usuário&#10;&#10;Descrição gerada automaticamente"/>
          <p:cNvPicPr preferRelativeResize="0"/>
          <p:nvPr/>
        </p:nvPicPr>
        <p:blipFill rotWithShape="1">
          <a:blip r:embed="rId4">
            <a:alphaModFix/>
          </a:blip>
          <a:srcRect l="3759" t="23270" r="44464" b="9810"/>
          <a:stretch/>
        </p:blipFill>
        <p:spPr>
          <a:xfrm>
            <a:off x="222885" y="838835"/>
            <a:ext cx="4178300" cy="3539490"/>
          </a:xfrm>
          <a:prstGeom prst="rect">
            <a:avLst/>
          </a:prstGeom>
          <a:noFill/>
          <a:ln>
            <a:noFill/>
          </a:ln>
        </p:spPr>
      </p:pic>
      <p:sp>
        <p:nvSpPr>
          <p:cNvPr id="311" name="Google Shape;311;p31"/>
          <p:cNvSpPr txBox="1"/>
          <p:nvPr/>
        </p:nvSpPr>
        <p:spPr>
          <a:xfrm>
            <a:off x="342265" y="1593215"/>
            <a:ext cx="3241040" cy="1214120"/>
          </a:xfrm>
          <a:prstGeom prst="rect">
            <a:avLst/>
          </a:prstGeom>
          <a:noFill/>
          <a:ln>
            <a:noFill/>
          </a:ln>
        </p:spPr>
        <p:txBody>
          <a:bodyPr spcFirstLastPara="1" wrap="square" lIns="91425" tIns="45700" rIns="91425" bIns="45700" anchor="t" anchorCtr="0">
            <a:noAutofit/>
          </a:bodyPr>
          <a:lstStyle/>
          <a:p>
            <a:pPr marL="0" marR="0" lvl="0" indent="-76200" algn="just"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 O aluno começa a identificar propriedades como lados, ângulos e simetrias. </a:t>
            </a:r>
            <a:endParaRPr sz="12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a:p>
            <a:pPr marL="0" marR="0" lvl="0" indent="-76200" algn="just"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 Ainda não compreende relações entre essas propriedades.</a:t>
            </a:r>
            <a:endParaRPr sz="12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a:p>
            <a:pPr marL="0" marR="0" lvl="0" indent="-76200" algn="just"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 Usa vocabulário geométrico básico</a:t>
            </a:r>
            <a:endParaRPr sz="1200" b="0" i="0" u="none" strike="noStrike" cap="none">
              <a:solidFill>
                <a:srgbClr val="000000"/>
              </a:solidFill>
              <a:latin typeface="Arial"/>
              <a:ea typeface="Arial"/>
              <a:cs typeface="Arial"/>
              <a:sym typeface="Arial"/>
            </a:endParaRPr>
          </a:p>
        </p:txBody>
      </p:sp>
      <p:sp>
        <p:nvSpPr>
          <p:cNvPr id="312" name="Google Shape;312;p31"/>
          <p:cNvSpPr/>
          <p:nvPr/>
        </p:nvSpPr>
        <p:spPr>
          <a:xfrm>
            <a:off x="0" y="-323165"/>
            <a:ext cx="248786"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pt-BR" sz="1800" b="0" i="0" u="none" strike="noStrike" cap="none">
                <a:solidFill>
                  <a:schemeClr val="dk1"/>
                </a:solidFill>
                <a:latin typeface="Arial"/>
                <a:ea typeface="Arial"/>
                <a:cs typeface="Arial"/>
                <a:sym typeface="Arial"/>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3" name="Google Shape;313;p31"/>
          <p:cNvSpPr txBox="1"/>
          <p:nvPr/>
        </p:nvSpPr>
        <p:spPr>
          <a:xfrm>
            <a:off x="1050290" y="3355975"/>
            <a:ext cx="3241040" cy="7372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Exemplo: Diz que um quadrado tem quatro lados iguais.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31"/>
          <p:cNvSpPr/>
          <p:nvPr/>
        </p:nvSpPr>
        <p:spPr>
          <a:xfrm>
            <a:off x="4237355" y="323215"/>
            <a:ext cx="4237355" cy="1867535"/>
          </a:xfrm>
          <a:prstGeom prst="roundRect">
            <a:avLst>
              <a:gd name="adj" fmla="val 16667"/>
            </a:avLst>
          </a:prstGeom>
          <a:solidFill>
            <a:schemeClr val="lt2"/>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5" name="Google Shape;315;p31"/>
          <p:cNvSpPr txBox="1"/>
          <p:nvPr/>
        </p:nvSpPr>
        <p:spPr>
          <a:xfrm>
            <a:off x="4237355" y="513715"/>
            <a:ext cx="4237355" cy="148653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100" b="0" i="0" u="none" strike="noStrike" cap="none">
                <a:solidFill>
                  <a:srgbClr val="000000"/>
                </a:solidFill>
                <a:latin typeface="Arial"/>
                <a:ea typeface="Arial"/>
                <a:cs typeface="Arial"/>
                <a:sym typeface="Arial"/>
              </a:rPr>
              <a:t>Os estudantes no nível de </a:t>
            </a:r>
            <a:r>
              <a:rPr lang="pt-BR" sz="1100" b="1" i="0" u="none" strike="noStrike" cap="none">
                <a:solidFill>
                  <a:srgbClr val="000000"/>
                </a:solidFill>
                <a:latin typeface="Arial"/>
                <a:ea typeface="Arial"/>
                <a:cs typeface="Arial"/>
                <a:sym typeface="Arial"/>
              </a:rPr>
              <a:t>análise</a:t>
            </a:r>
            <a:r>
              <a:rPr lang="pt-BR" sz="1100" b="0" i="0" u="none" strike="noStrike" cap="none">
                <a:solidFill>
                  <a:srgbClr val="000000"/>
                </a:solidFill>
                <a:latin typeface="Arial"/>
                <a:ea typeface="Arial"/>
                <a:cs typeface="Arial"/>
                <a:sym typeface="Arial"/>
              </a:rPr>
              <a:t> são capazes de considerar todas as formas dentro de uma classe, bem mais do que analisar apenas uma forma única. Em vez de conversar sobre esse retângulo, é possível conversar sobre todos os retângulos. Se concentrando sobre uma classe de formas, os alunos são capazes de pensar sobre o que torna um retângulo um retângulo (quatro lados, lados opostos paralelos, lados opostos do mesmo comprimento, quatro ângulos retos, diagonais congruentes etc.)</a:t>
            </a:r>
            <a:endParaRPr sz="1100" b="0" i="0" u="none" strike="noStrike" cap="none">
              <a:solidFill>
                <a:srgbClr val="000000"/>
              </a:solidFill>
              <a:latin typeface="Arial"/>
              <a:ea typeface="Arial"/>
              <a:cs typeface="Arial"/>
              <a:sym typeface="Arial"/>
            </a:endParaRPr>
          </a:p>
        </p:txBody>
      </p:sp>
      <p:pic>
        <p:nvPicPr>
          <p:cNvPr id="316" name="Google Shape;316;p31" descr="Pirâmide: definição, elementos, tipos e cálculos geométricos"/>
          <p:cNvPicPr preferRelativeResize="0"/>
          <p:nvPr/>
        </p:nvPicPr>
        <p:blipFill rotWithShape="1">
          <a:blip r:embed="rId5">
            <a:alphaModFix/>
          </a:blip>
          <a:srcRect/>
          <a:stretch/>
        </p:blipFill>
        <p:spPr>
          <a:xfrm>
            <a:off x="4401254" y="2446020"/>
            <a:ext cx="2376835" cy="1806395"/>
          </a:xfrm>
          <a:prstGeom prst="rect">
            <a:avLst/>
          </a:prstGeom>
          <a:noFill/>
          <a:ln>
            <a:noFill/>
          </a:ln>
        </p:spPr>
      </p:pic>
      <p:pic>
        <p:nvPicPr>
          <p:cNvPr id="317" name="Google Shape;317;p31" descr="Retângulos, o que são? Definição, classificação, elementos e propriedades"/>
          <p:cNvPicPr preferRelativeResize="0"/>
          <p:nvPr/>
        </p:nvPicPr>
        <p:blipFill rotWithShape="1">
          <a:blip r:embed="rId6">
            <a:alphaModFix/>
          </a:blip>
          <a:srcRect l="4814" t="8578" r="6035" b="7677"/>
          <a:stretch/>
        </p:blipFill>
        <p:spPr>
          <a:xfrm rot="540000">
            <a:off x="6884670" y="2592070"/>
            <a:ext cx="1981835" cy="1487170"/>
          </a:xfrm>
          <a:prstGeom prst="rect">
            <a:avLst/>
          </a:prstGeom>
          <a:noFill/>
          <a:ln>
            <a:noFill/>
          </a:ln>
        </p:spPr>
      </p:pic>
      <p:sp>
        <p:nvSpPr>
          <p:cNvPr id="318" name="Google Shape;318;p31"/>
          <p:cNvSpPr/>
          <p:nvPr/>
        </p:nvSpPr>
        <p:spPr>
          <a:xfrm>
            <a:off x="490220" y="788670"/>
            <a:ext cx="1739900" cy="646430"/>
          </a:xfrm>
          <a:prstGeom prst="homePlate">
            <a:avLst>
              <a:gd name="adj" fmla="val 50000"/>
            </a:avLst>
          </a:prstGeom>
          <a:solidFill>
            <a:srgbClr val="75F2FF"/>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9" name="Google Shape;319;p31"/>
          <p:cNvSpPr txBox="1"/>
          <p:nvPr/>
        </p:nvSpPr>
        <p:spPr>
          <a:xfrm>
            <a:off x="587298" y="950719"/>
            <a:ext cx="141992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400" b="1" i="0" u="none" strike="noStrike" cap="none">
                <a:solidFill>
                  <a:srgbClr val="000000"/>
                </a:solidFill>
                <a:latin typeface="Arial"/>
                <a:ea typeface="Arial"/>
                <a:cs typeface="Arial"/>
                <a:sym typeface="Arial"/>
              </a:rPr>
              <a:t>NÍVEL 1</a:t>
            </a:r>
            <a:endParaRPr sz="2400" b="1"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3"/>
        <p:cNvGrpSpPr/>
        <p:nvPr/>
      </p:nvGrpSpPr>
      <p:grpSpPr>
        <a:xfrm>
          <a:off x="0" y="0"/>
          <a:ext cx="0" cy="0"/>
          <a:chOff x="0" y="0"/>
          <a:chExt cx="0" cy="0"/>
        </a:xfrm>
      </p:grpSpPr>
      <p:pic>
        <p:nvPicPr>
          <p:cNvPr id="324" name="Google Shape;324;p32" descr="Uma imagem contendo Forma&#10;&#10;Descrição gerada automaticamente"/>
          <p:cNvPicPr preferRelativeResize="0"/>
          <p:nvPr/>
        </p:nvPicPr>
        <p:blipFill rotWithShape="1">
          <a:blip r:embed="rId4">
            <a:alphaModFix/>
          </a:blip>
          <a:srcRect l="4580" t="23847" r="21907" b="9811"/>
          <a:stretch/>
        </p:blipFill>
        <p:spPr>
          <a:xfrm>
            <a:off x="290195" y="947420"/>
            <a:ext cx="5612765" cy="3420745"/>
          </a:xfrm>
          <a:prstGeom prst="rect">
            <a:avLst/>
          </a:prstGeom>
          <a:noFill/>
          <a:ln>
            <a:noFill/>
          </a:ln>
        </p:spPr>
      </p:pic>
      <p:sp>
        <p:nvSpPr>
          <p:cNvPr id="325" name="Google Shape;325;p32"/>
          <p:cNvSpPr txBox="1"/>
          <p:nvPr/>
        </p:nvSpPr>
        <p:spPr>
          <a:xfrm>
            <a:off x="290256" y="1655507"/>
            <a:ext cx="3263590" cy="1198880"/>
          </a:xfrm>
          <a:prstGeom prst="rect">
            <a:avLst/>
          </a:prstGeom>
          <a:noFill/>
          <a:ln>
            <a:noFill/>
          </a:ln>
        </p:spPr>
        <p:txBody>
          <a:bodyPr spcFirstLastPara="1" wrap="square" lIns="91425" tIns="45700" rIns="91425" bIns="45700" anchor="t" anchorCtr="0">
            <a:spAutoFit/>
          </a:bodyPr>
          <a:lstStyle/>
          <a:p>
            <a:pPr marL="0" marR="0" lvl="0" indent="-76200" algn="l"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 O aluno compreende relações entre propriedades. </a:t>
            </a:r>
            <a:endParaRPr sz="1200" b="0" i="0" u="none" strike="noStrike" cap="none">
              <a:solidFill>
                <a:schemeClr val="dk1"/>
              </a:solidFill>
              <a:latin typeface="Arial"/>
              <a:ea typeface="Arial"/>
              <a:cs typeface="Arial"/>
              <a:sym typeface="Arial"/>
            </a:endParaRPr>
          </a:p>
          <a:p>
            <a:pPr marL="0" marR="0" lvl="0" indent="-76200" algn="l"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 Começa a organizar figuras em classes e subclasses. </a:t>
            </a:r>
            <a:endParaRPr sz="1200" b="0" i="0" u="none" strike="noStrike" cap="none">
              <a:solidFill>
                <a:schemeClr val="dk1"/>
              </a:solidFill>
              <a:latin typeface="Arial"/>
              <a:ea typeface="Arial"/>
              <a:cs typeface="Arial"/>
              <a:sym typeface="Arial"/>
            </a:endParaRPr>
          </a:p>
          <a:p>
            <a:pPr marL="0" marR="0" lvl="0" indent="-76200" algn="l"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 Entende definições, mas não realiza provas formais.</a:t>
            </a:r>
            <a:endParaRPr sz="1200" b="0" i="0" u="none" strike="noStrike" cap="none">
              <a:solidFill>
                <a:srgbClr val="000000"/>
              </a:solidFill>
              <a:latin typeface="Arial"/>
              <a:ea typeface="Arial"/>
              <a:cs typeface="Arial"/>
              <a:sym typeface="Arial"/>
            </a:endParaRPr>
          </a:p>
        </p:txBody>
      </p:sp>
      <p:sp>
        <p:nvSpPr>
          <p:cNvPr id="326" name="Google Shape;326;p32"/>
          <p:cNvSpPr txBox="1"/>
          <p:nvPr/>
        </p:nvSpPr>
        <p:spPr>
          <a:xfrm>
            <a:off x="942975" y="3074035"/>
            <a:ext cx="3109595" cy="117030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Exemplo: Reconhece que todo quadrado é um retângulo, pois compartilha propriedades, mas não consegue justificar com uma demonstração.</a:t>
            </a:r>
            <a:endParaRPr sz="1400" b="0" i="0" u="none" strike="noStrike" cap="none">
              <a:solidFill>
                <a:srgbClr val="000000"/>
              </a:solidFill>
              <a:latin typeface="Arial"/>
              <a:ea typeface="Arial"/>
              <a:cs typeface="Arial"/>
              <a:sym typeface="Arial"/>
            </a:endParaRPr>
          </a:p>
        </p:txBody>
      </p:sp>
      <p:pic>
        <p:nvPicPr>
          <p:cNvPr id="327" name="Google Shape;327;p32"/>
          <p:cNvPicPr preferRelativeResize="0"/>
          <p:nvPr/>
        </p:nvPicPr>
        <p:blipFill rotWithShape="1">
          <a:blip r:embed="rId5">
            <a:alphaModFix/>
          </a:blip>
          <a:srcRect l="7923" t="9947" r="3793" b="52775"/>
          <a:stretch/>
        </p:blipFill>
        <p:spPr>
          <a:xfrm>
            <a:off x="4265295" y="1635125"/>
            <a:ext cx="4451985" cy="1438910"/>
          </a:xfrm>
          <a:prstGeom prst="rect">
            <a:avLst/>
          </a:prstGeom>
          <a:noFill/>
          <a:ln>
            <a:noFill/>
          </a:ln>
        </p:spPr>
      </p:pic>
      <p:sp>
        <p:nvSpPr>
          <p:cNvPr id="328" name="Google Shape;328;p32"/>
          <p:cNvSpPr/>
          <p:nvPr/>
        </p:nvSpPr>
        <p:spPr>
          <a:xfrm>
            <a:off x="389255" y="892810"/>
            <a:ext cx="1701165" cy="623570"/>
          </a:xfrm>
          <a:prstGeom prst="homePlate">
            <a:avLst>
              <a:gd name="adj" fmla="val 50000"/>
            </a:avLst>
          </a:prstGeom>
          <a:solidFill>
            <a:srgbClr val="75F2FF"/>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9" name="Google Shape;329;p32"/>
          <p:cNvSpPr txBox="1"/>
          <p:nvPr/>
        </p:nvSpPr>
        <p:spPr>
          <a:xfrm>
            <a:off x="453792" y="974036"/>
            <a:ext cx="141992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400" b="1" i="0" u="none" strike="noStrike" cap="none">
                <a:solidFill>
                  <a:srgbClr val="000000"/>
                </a:solidFill>
                <a:latin typeface="Arial"/>
                <a:ea typeface="Arial"/>
                <a:cs typeface="Arial"/>
                <a:sym typeface="Arial"/>
              </a:rPr>
              <a:t>NÍVEL 2</a:t>
            </a:r>
            <a:endParaRPr sz="2400" b="1"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3"/>
        <p:cNvGrpSpPr/>
        <p:nvPr/>
      </p:nvGrpSpPr>
      <p:grpSpPr>
        <a:xfrm>
          <a:off x="0" y="0"/>
          <a:ext cx="0" cy="0"/>
          <a:chOff x="0" y="0"/>
          <a:chExt cx="0" cy="0"/>
        </a:xfrm>
      </p:grpSpPr>
      <p:pic>
        <p:nvPicPr>
          <p:cNvPr id="334" name="Google Shape;334;p33" descr="Uma imagem contendo Interface gráfica do usuário&#10;&#10;Descrição gerada automaticamente"/>
          <p:cNvPicPr preferRelativeResize="0"/>
          <p:nvPr/>
        </p:nvPicPr>
        <p:blipFill rotWithShape="1">
          <a:blip r:embed="rId4">
            <a:alphaModFix/>
          </a:blip>
          <a:srcRect l="4580" t="23415" r="42616" b="9665"/>
          <a:stretch/>
        </p:blipFill>
        <p:spPr>
          <a:xfrm>
            <a:off x="118945" y="676507"/>
            <a:ext cx="4146430" cy="3727759"/>
          </a:xfrm>
          <a:prstGeom prst="rect">
            <a:avLst/>
          </a:prstGeom>
          <a:noFill/>
          <a:ln>
            <a:noFill/>
          </a:ln>
        </p:spPr>
      </p:pic>
      <p:sp>
        <p:nvSpPr>
          <p:cNvPr id="335" name="Google Shape;335;p33"/>
          <p:cNvSpPr txBox="1"/>
          <p:nvPr/>
        </p:nvSpPr>
        <p:spPr>
          <a:xfrm>
            <a:off x="223023" y="1442224"/>
            <a:ext cx="3367670" cy="2000548"/>
          </a:xfrm>
          <a:prstGeom prst="rect">
            <a:avLst/>
          </a:prstGeom>
          <a:noFill/>
          <a:ln>
            <a:noFill/>
          </a:ln>
        </p:spPr>
        <p:txBody>
          <a:bodyPr spcFirstLastPara="1" wrap="square" lIns="91425" tIns="45700" rIns="91425" bIns="45700" anchor="t" anchorCtr="0">
            <a:spAutoFit/>
          </a:bodyPr>
          <a:lstStyle/>
          <a:p>
            <a:pPr marL="0" marR="0" lvl="0" indent="-76200" algn="l" rtl="0">
              <a:lnSpc>
                <a:spcPct val="100000"/>
              </a:lnSpc>
              <a:spcBef>
                <a:spcPts val="0"/>
              </a:spcBef>
              <a:spcAft>
                <a:spcPts val="0"/>
              </a:spcAft>
              <a:buClr>
                <a:srgbClr val="000000"/>
              </a:buClr>
              <a:buSzPts val="1200"/>
              <a:buFont typeface="Arial"/>
              <a:buChar char="•"/>
            </a:pPr>
            <a:r>
              <a:rPr lang="pt-BR" sz="1200" b="0" i="0" u="none" strike="noStrike" cap="none">
                <a:solidFill>
                  <a:srgbClr val="000000"/>
                </a:solidFill>
                <a:latin typeface="Arial"/>
                <a:ea typeface="Arial"/>
                <a:cs typeface="Arial"/>
                <a:sym typeface="Arial"/>
              </a:rPr>
              <a:t>O aluno consegue construir provas geométricas e realizá-las matematicamente.</a:t>
            </a:r>
            <a:endParaRPr sz="1200" b="0" i="0" u="none" strike="noStrike" cap="none">
              <a:solidFill>
                <a:schemeClr val="dk1"/>
              </a:solidFill>
              <a:latin typeface="Arial"/>
              <a:ea typeface="Arial"/>
              <a:cs typeface="Arial"/>
              <a:sym typeface="Arial"/>
            </a:endParaRPr>
          </a:p>
          <a:p>
            <a:pPr marL="0" marR="0" lvl="0" indent="-76200" algn="l"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O aluno compreende o sistema dedutivo da geometria. </a:t>
            </a:r>
            <a:endParaRPr sz="1200" b="0" i="0" u="none" strike="noStrike" cap="none">
              <a:solidFill>
                <a:schemeClr val="dk1"/>
              </a:solidFill>
              <a:latin typeface="Arial"/>
              <a:ea typeface="Arial"/>
              <a:cs typeface="Arial"/>
              <a:sym typeface="Arial"/>
            </a:endParaRPr>
          </a:p>
          <a:p>
            <a:pPr marL="0" marR="0" lvl="0" indent="-76200" algn="l"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Usa axiomas, teoremas e demonstrações formais. </a:t>
            </a:r>
            <a:endParaRPr sz="1200" b="0" i="0" u="none" strike="noStrike" cap="none">
              <a:solidFill>
                <a:schemeClr val="dk1"/>
              </a:solidFill>
              <a:latin typeface="Arial"/>
              <a:ea typeface="Arial"/>
              <a:cs typeface="Arial"/>
              <a:sym typeface="Arial"/>
            </a:endParaRPr>
          </a:p>
          <a:p>
            <a:pPr marL="0" marR="0" lvl="0" indent="-76200" algn="l" rtl="0">
              <a:lnSpc>
                <a:spcPct val="100000"/>
              </a:lnSpc>
              <a:spcBef>
                <a:spcPts val="0"/>
              </a:spcBef>
              <a:spcAft>
                <a:spcPts val="0"/>
              </a:spcAft>
              <a:buClr>
                <a:schemeClr val="dk1"/>
              </a:buClr>
              <a:buSzPts val="1200"/>
              <a:buFont typeface="Arial"/>
              <a:buChar char="•"/>
            </a:pPr>
            <a:r>
              <a:rPr lang="pt-BR" sz="1200" b="0" i="0" u="none" strike="noStrike" cap="none">
                <a:solidFill>
                  <a:schemeClr val="dk1"/>
                </a:solidFill>
                <a:latin typeface="Arial"/>
                <a:ea typeface="Arial"/>
                <a:cs typeface="Arial"/>
                <a:sym typeface="Arial"/>
              </a:rPr>
              <a:t>Constrói argumentos lógicos e rigorosos. </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33"/>
          <p:cNvSpPr txBox="1"/>
          <p:nvPr/>
        </p:nvSpPr>
        <p:spPr>
          <a:xfrm>
            <a:off x="925241" y="3099017"/>
            <a:ext cx="2951357" cy="11695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Exemplo:</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Demonstra que os ângulos internos de um triângulo somam 180°, usando paralelas e ângulos alternos internos.</a:t>
            </a:r>
            <a:endParaRPr sz="1400" b="0" i="0" u="none" strike="noStrike" cap="none">
              <a:solidFill>
                <a:srgbClr val="000000"/>
              </a:solidFill>
              <a:latin typeface="Arial"/>
              <a:ea typeface="Arial"/>
              <a:cs typeface="Arial"/>
              <a:sym typeface="Arial"/>
            </a:endParaRPr>
          </a:p>
        </p:txBody>
      </p:sp>
      <p:pic>
        <p:nvPicPr>
          <p:cNvPr id="337" name="Google Shape;337;p33" descr="A soma dos ângulos internos de um triângulo - RTP Ensina"/>
          <p:cNvPicPr preferRelativeResize="0"/>
          <p:nvPr/>
        </p:nvPicPr>
        <p:blipFill rotWithShape="1">
          <a:blip r:embed="rId5">
            <a:alphaModFix/>
          </a:blip>
          <a:srcRect t="18613" r="63485"/>
          <a:stretch/>
        </p:blipFill>
        <p:spPr>
          <a:xfrm>
            <a:off x="4683515" y="862362"/>
            <a:ext cx="1851483" cy="2344146"/>
          </a:xfrm>
          <a:prstGeom prst="rect">
            <a:avLst/>
          </a:prstGeom>
          <a:noFill/>
          <a:ln>
            <a:noFill/>
          </a:ln>
        </p:spPr>
      </p:pic>
      <p:sp>
        <p:nvSpPr>
          <p:cNvPr id="338" name="Google Shape;338;p33"/>
          <p:cNvSpPr txBox="1"/>
          <p:nvPr/>
        </p:nvSpPr>
        <p:spPr>
          <a:xfrm>
            <a:off x="4646341" y="609600"/>
            <a:ext cx="214846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Soma de </a:t>
            </a:r>
            <a:r>
              <a:rPr lang="pt-BR" sz="1400" b="0" i="1" u="none" strike="noStrike" cap="none">
                <a:solidFill>
                  <a:srgbClr val="0C5ADB"/>
                </a:solidFill>
                <a:latin typeface="Arial"/>
                <a:ea typeface="Arial"/>
                <a:cs typeface="Arial"/>
                <a:sym typeface="Arial"/>
              </a:rPr>
              <a:t>a+ b+ c </a:t>
            </a:r>
            <a:r>
              <a:rPr lang="pt-BR" sz="1400" b="0" i="0" u="none" strike="noStrike" cap="none">
                <a:solidFill>
                  <a:srgbClr val="000000"/>
                </a:solidFill>
                <a:latin typeface="Arial"/>
                <a:ea typeface="Arial"/>
                <a:cs typeface="Arial"/>
                <a:sym typeface="Arial"/>
              </a:rPr>
              <a:t>= 180º</a:t>
            </a:r>
            <a:endParaRPr sz="1400" b="0" i="0" u="none" strike="noStrike" cap="none">
              <a:solidFill>
                <a:srgbClr val="000000"/>
              </a:solidFill>
              <a:latin typeface="Arial"/>
              <a:ea typeface="Arial"/>
              <a:cs typeface="Arial"/>
              <a:sym typeface="Arial"/>
            </a:endParaRPr>
          </a:p>
        </p:txBody>
      </p:sp>
      <p:pic>
        <p:nvPicPr>
          <p:cNvPr id="339" name="Google Shape;339;p33" descr="O que é teorema de Pitágoras? Qual a fórmula do Teorema de Pitágoras? -  brainly.com.br"/>
          <p:cNvPicPr preferRelativeResize="0"/>
          <p:nvPr/>
        </p:nvPicPr>
        <p:blipFill rotWithShape="1">
          <a:blip r:embed="rId6">
            <a:alphaModFix/>
          </a:blip>
          <a:srcRect/>
          <a:stretch/>
        </p:blipFill>
        <p:spPr>
          <a:xfrm>
            <a:off x="5907833" y="2938880"/>
            <a:ext cx="3013144" cy="148973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3"/>
        <p:cNvGrpSpPr/>
        <p:nvPr/>
      </p:nvGrpSpPr>
      <p:grpSpPr>
        <a:xfrm>
          <a:off x="0" y="0"/>
          <a:ext cx="0" cy="0"/>
          <a:chOff x="0" y="0"/>
          <a:chExt cx="0" cy="0"/>
        </a:xfrm>
      </p:grpSpPr>
      <p:pic>
        <p:nvPicPr>
          <p:cNvPr id="344" name="Google Shape;344;p34" descr="Uma imagem contendo Gráfico&#10;&#10;Descrição gerada automaticamente"/>
          <p:cNvPicPr preferRelativeResize="0"/>
          <p:nvPr/>
        </p:nvPicPr>
        <p:blipFill rotWithShape="1">
          <a:blip r:embed="rId4">
            <a:alphaModFix/>
          </a:blip>
          <a:srcRect l="4785" t="23270" r="40977" b="9231"/>
          <a:stretch/>
        </p:blipFill>
        <p:spPr>
          <a:xfrm>
            <a:off x="193286" y="629120"/>
            <a:ext cx="4289504" cy="3786763"/>
          </a:xfrm>
          <a:prstGeom prst="rect">
            <a:avLst/>
          </a:prstGeom>
          <a:noFill/>
          <a:ln>
            <a:noFill/>
          </a:ln>
        </p:spPr>
      </p:pic>
      <p:sp>
        <p:nvSpPr>
          <p:cNvPr id="345" name="Google Shape;345;p34"/>
          <p:cNvSpPr txBox="1"/>
          <p:nvPr/>
        </p:nvSpPr>
        <p:spPr>
          <a:xfrm>
            <a:off x="267335" y="1383030"/>
            <a:ext cx="3185160" cy="1436370"/>
          </a:xfrm>
          <a:prstGeom prst="rect">
            <a:avLst/>
          </a:prstGeom>
          <a:noFill/>
          <a:ln>
            <a:noFill/>
          </a:ln>
        </p:spPr>
        <p:txBody>
          <a:bodyPr spcFirstLastPara="1" wrap="square" lIns="91425" tIns="45700" rIns="91425" bIns="45700" anchor="t" anchorCtr="0">
            <a:noAutofit/>
          </a:bodyPr>
          <a:lstStyle/>
          <a:p>
            <a:pPr marL="0" marR="0" lvl="0" indent="-88900" algn="just" rtl="0">
              <a:lnSpc>
                <a:spcPct val="100000"/>
              </a:lnSpc>
              <a:spcBef>
                <a:spcPts val="0"/>
              </a:spcBef>
              <a:spcAft>
                <a:spcPts val="0"/>
              </a:spcAft>
              <a:buClr>
                <a:schemeClr val="dk1"/>
              </a:buClr>
              <a:buSzPts val="1400"/>
              <a:buFont typeface="Arial"/>
              <a:buChar char="•"/>
            </a:pPr>
            <a:r>
              <a:rPr lang="pt-BR" sz="1400" b="0" i="0" u="none" strike="noStrike" cap="none">
                <a:solidFill>
                  <a:schemeClr val="dk1"/>
                </a:solidFill>
                <a:latin typeface="Arial"/>
                <a:ea typeface="Arial"/>
                <a:cs typeface="Arial"/>
                <a:sym typeface="Arial"/>
              </a:rPr>
              <a:t> O aluno trabalha com sistemas axiomáticos complexos. </a:t>
            </a:r>
            <a:endParaRPr sz="1400" b="0" i="0" u="none" strike="noStrike" cap="none">
              <a:solidFill>
                <a:schemeClr val="dk1"/>
              </a:solidFill>
              <a:latin typeface="Arial"/>
              <a:ea typeface="Arial"/>
              <a:cs typeface="Arial"/>
              <a:sym typeface="Arial"/>
            </a:endParaRPr>
          </a:p>
          <a:p>
            <a:pPr marL="0" marR="0" lvl="0" indent="-88900" algn="just" rtl="0">
              <a:lnSpc>
                <a:spcPct val="100000"/>
              </a:lnSpc>
              <a:spcBef>
                <a:spcPts val="0"/>
              </a:spcBef>
              <a:spcAft>
                <a:spcPts val="0"/>
              </a:spcAft>
              <a:buClr>
                <a:schemeClr val="dk1"/>
              </a:buClr>
              <a:buSzPts val="1400"/>
              <a:buFont typeface="Arial"/>
              <a:buChar char="•"/>
            </a:pPr>
            <a:r>
              <a:rPr lang="pt-BR" sz="1400" b="0" i="0" u="none" strike="noStrike" cap="none">
                <a:solidFill>
                  <a:schemeClr val="dk1"/>
                </a:solidFill>
                <a:latin typeface="Arial"/>
                <a:ea typeface="Arial"/>
                <a:cs typeface="Arial"/>
                <a:sym typeface="Arial"/>
              </a:rPr>
              <a:t> Compara diferentes geometrias (euclidiana, hiperbólica, esférica). </a:t>
            </a:r>
            <a:endParaRPr sz="1400" b="0" i="0" u="none" strike="noStrike" cap="none">
              <a:solidFill>
                <a:schemeClr val="dk1"/>
              </a:solidFill>
              <a:latin typeface="Arial"/>
              <a:ea typeface="Arial"/>
              <a:cs typeface="Arial"/>
              <a:sym typeface="Arial"/>
            </a:endParaRPr>
          </a:p>
          <a:p>
            <a:pPr marL="0" marR="0" lvl="0" indent="-88900" algn="just" rtl="0">
              <a:lnSpc>
                <a:spcPct val="100000"/>
              </a:lnSpc>
              <a:spcBef>
                <a:spcPts val="0"/>
              </a:spcBef>
              <a:spcAft>
                <a:spcPts val="0"/>
              </a:spcAft>
              <a:buClr>
                <a:schemeClr val="dk1"/>
              </a:buClr>
              <a:buSzPts val="1400"/>
              <a:buFont typeface="Arial"/>
              <a:buChar char="•"/>
            </a:pPr>
            <a:r>
              <a:rPr lang="pt-BR" sz="1400" b="0" i="0" u="none" strike="noStrike" cap="none">
                <a:solidFill>
                  <a:schemeClr val="dk1"/>
                </a:solidFill>
                <a:latin typeface="Arial"/>
                <a:ea typeface="Arial"/>
                <a:cs typeface="Arial"/>
                <a:sym typeface="Arial"/>
              </a:rPr>
              <a:t> Entende a estrutura lógica da matemática como ciência. </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34"/>
          <p:cNvSpPr txBox="1"/>
          <p:nvPr/>
        </p:nvSpPr>
        <p:spPr>
          <a:xfrm>
            <a:off x="933450" y="3186430"/>
            <a:ext cx="3127375" cy="94551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Exemplo: Analisa como a soma dos ângulos de um triângulo muda em uma geometria não euclidiana.</a:t>
            </a:r>
            <a:endParaRPr sz="1400" b="0" i="0" u="none" strike="noStrike" cap="none">
              <a:solidFill>
                <a:srgbClr val="000000"/>
              </a:solidFill>
              <a:latin typeface="Arial"/>
              <a:ea typeface="Arial"/>
              <a:cs typeface="Arial"/>
              <a:sym typeface="Arial"/>
            </a:endParaRPr>
          </a:p>
        </p:txBody>
      </p:sp>
      <p:pic>
        <p:nvPicPr>
          <p:cNvPr id="347" name="Google Shape;347;p34" descr="Teorema de Desargues | Download Scientific Diagram"/>
          <p:cNvPicPr preferRelativeResize="0"/>
          <p:nvPr/>
        </p:nvPicPr>
        <p:blipFill rotWithShape="1">
          <a:blip r:embed="rId5">
            <a:alphaModFix/>
          </a:blip>
          <a:srcRect/>
          <a:stretch/>
        </p:blipFill>
        <p:spPr>
          <a:xfrm>
            <a:off x="5761246" y="2653030"/>
            <a:ext cx="2119508" cy="1838609"/>
          </a:xfrm>
          <a:prstGeom prst="rect">
            <a:avLst/>
          </a:prstGeom>
          <a:noFill/>
          <a:ln>
            <a:noFill/>
          </a:ln>
        </p:spPr>
      </p:pic>
      <p:pic>
        <p:nvPicPr>
          <p:cNvPr id="348" name="Google Shape;348;p34" descr="A geometria hiperbólica e o reflexo de sua utilização para alunos"/>
          <p:cNvPicPr preferRelativeResize="0"/>
          <p:nvPr/>
        </p:nvPicPr>
        <p:blipFill rotWithShape="1">
          <a:blip r:embed="rId6">
            <a:alphaModFix/>
          </a:blip>
          <a:srcRect/>
          <a:stretch/>
        </p:blipFill>
        <p:spPr>
          <a:xfrm>
            <a:off x="4717708" y="701510"/>
            <a:ext cx="3389973" cy="175177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2"/>
        <p:cNvGrpSpPr/>
        <p:nvPr/>
      </p:nvGrpSpPr>
      <p:grpSpPr>
        <a:xfrm>
          <a:off x="0" y="0"/>
          <a:ext cx="0" cy="0"/>
          <a:chOff x="0" y="0"/>
          <a:chExt cx="0" cy="0"/>
        </a:xfrm>
      </p:grpSpPr>
      <p:pic>
        <p:nvPicPr>
          <p:cNvPr id="353" name="Google Shape;353;p35" descr="crianças ponderar a pergunta. desenho animado personagens menina e Garoto  para crianças Projeto. conhecimento e Educação conceito. vetor ilustração  41486595 Vetor no Vecteezy"/>
          <p:cNvPicPr preferRelativeResize="0"/>
          <p:nvPr/>
        </p:nvPicPr>
        <p:blipFill rotWithShape="1">
          <a:blip r:embed="rId4">
            <a:alphaModFix/>
          </a:blip>
          <a:srcRect/>
          <a:stretch/>
        </p:blipFill>
        <p:spPr>
          <a:xfrm>
            <a:off x="5106260" y="2571750"/>
            <a:ext cx="3317091" cy="1793022"/>
          </a:xfrm>
          <a:prstGeom prst="rect">
            <a:avLst/>
          </a:prstGeom>
          <a:noFill/>
          <a:ln>
            <a:noFill/>
          </a:ln>
        </p:spPr>
      </p:pic>
      <p:sp>
        <p:nvSpPr>
          <p:cNvPr id="354" name="Google Shape;354;p35"/>
          <p:cNvSpPr/>
          <p:nvPr/>
        </p:nvSpPr>
        <p:spPr>
          <a:xfrm rot="-444949" flipH="1">
            <a:off x="934720" y="716915"/>
            <a:ext cx="5135880" cy="2592705"/>
          </a:xfrm>
          <a:prstGeom prst="wedgeEllipseCallout">
            <a:avLst>
              <a:gd name="adj1" fmla="val -20833"/>
              <a:gd name="adj2" fmla="val 62500"/>
            </a:avLst>
          </a:prstGeom>
          <a:solidFill>
            <a:srgbClr val="F4FF8D"/>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5" name="Google Shape;355;p35"/>
          <p:cNvSpPr txBox="1"/>
          <p:nvPr/>
        </p:nvSpPr>
        <p:spPr>
          <a:xfrm>
            <a:off x="1632585" y="1199515"/>
            <a:ext cx="3740785" cy="178371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2400" b="1" i="0" u="none" strike="noStrike" cap="none">
                <a:solidFill>
                  <a:schemeClr val="dk1"/>
                </a:solidFill>
                <a:latin typeface="Arial"/>
                <a:ea typeface="Arial"/>
                <a:cs typeface="Arial"/>
                <a:sym typeface="Arial"/>
              </a:rPr>
              <a:t>De que forma é possível diagnosticar o nível do pensamento geométrico dos alunos?</a:t>
            </a:r>
            <a:r>
              <a:rPr lang="pt-BR" sz="2400" b="0" i="0" u="none" strike="noStrike" cap="none">
                <a:solidFill>
                  <a:schemeClr val="dk1"/>
                </a:solidFill>
                <a:latin typeface="Arial"/>
                <a:ea typeface="Arial"/>
                <a:cs typeface="Arial"/>
                <a:sym typeface="Arial"/>
              </a:rPr>
              <a:t> </a:t>
            </a:r>
            <a:endParaRPr sz="2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
        <p:cNvGrpSpPr/>
        <p:nvPr/>
      </p:nvGrpSpPr>
      <p:grpSpPr>
        <a:xfrm>
          <a:off x="0" y="0"/>
          <a:ext cx="0" cy="0"/>
          <a:chOff x="0" y="0"/>
          <a:chExt cx="0" cy="0"/>
        </a:xfrm>
      </p:grpSpPr>
      <p:sp>
        <p:nvSpPr>
          <p:cNvPr id="360" name="Google Shape;360;p36"/>
          <p:cNvSpPr/>
          <p:nvPr/>
        </p:nvSpPr>
        <p:spPr>
          <a:xfrm rot="-204949" flipH="1">
            <a:off x="509905" y="701040"/>
            <a:ext cx="5025390" cy="2592705"/>
          </a:xfrm>
          <a:prstGeom prst="wedgeEllipseCallout">
            <a:avLst>
              <a:gd name="adj1" fmla="val -20833"/>
              <a:gd name="adj2" fmla="val 62500"/>
            </a:avLst>
          </a:prstGeom>
          <a:solidFill>
            <a:srgbClr val="F4FF8D"/>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61" name="Google Shape;361;p36"/>
          <p:cNvSpPr txBox="1"/>
          <p:nvPr/>
        </p:nvSpPr>
        <p:spPr>
          <a:xfrm>
            <a:off x="1087300" y="1143365"/>
            <a:ext cx="3932663" cy="196977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800" b="0" i="0" u="none" strike="noStrike" cap="none">
                <a:solidFill>
                  <a:srgbClr val="000000"/>
                </a:solidFill>
                <a:latin typeface="Arial"/>
                <a:ea typeface="Arial"/>
                <a:cs typeface="Arial"/>
                <a:sym typeface="Arial"/>
              </a:rPr>
              <a:t>O professor pode diagnosticar o nível de pensamento geométrico dos alunos por meio de </a:t>
            </a:r>
            <a:r>
              <a:rPr lang="pt-BR" sz="1800" b="1" i="0" u="none" strike="noStrike" cap="none">
                <a:solidFill>
                  <a:srgbClr val="000000"/>
                </a:solidFill>
                <a:latin typeface="Arial"/>
                <a:ea typeface="Arial"/>
                <a:cs typeface="Arial"/>
                <a:sym typeface="Arial"/>
              </a:rPr>
              <a:t>atividades específicas</a:t>
            </a:r>
            <a:r>
              <a:rPr lang="pt-BR" sz="1800" b="0" i="0" u="none" strike="noStrike" cap="none">
                <a:solidFill>
                  <a:srgbClr val="000000"/>
                </a:solidFill>
                <a:latin typeface="Arial"/>
                <a:ea typeface="Arial"/>
                <a:cs typeface="Arial"/>
                <a:sym typeface="Arial"/>
              </a:rPr>
              <a:t>, cuidadosamente elaboradas com base no modelo de Van Hiele.</a:t>
            </a:r>
            <a:endParaRPr sz="18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362" name="Google Shape;362;p36" descr="Feliz filhos bonitos jogar aprender ilustração 3d de geometria | Vetor  Premium"/>
          <p:cNvPicPr preferRelativeResize="0"/>
          <p:nvPr/>
        </p:nvPicPr>
        <p:blipFill rotWithShape="1">
          <a:blip r:embed="rId4">
            <a:alphaModFix/>
          </a:blip>
          <a:srcRect l="11013" t="13920" r="7097" b="7212"/>
          <a:stretch/>
        </p:blipFill>
        <p:spPr>
          <a:xfrm>
            <a:off x="5486400" y="2319285"/>
            <a:ext cx="2014653" cy="194031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6"/>
        <p:cNvGrpSpPr/>
        <p:nvPr/>
      </p:nvGrpSpPr>
      <p:grpSpPr>
        <a:xfrm>
          <a:off x="0" y="0"/>
          <a:ext cx="0" cy="0"/>
          <a:chOff x="0" y="0"/>
          <a:chExt cx="0" cy="0"/>
        </a:xfrm>
      </p:grpSpPr>
      <p:sp>
        <p:nvSpPr>
          <p:cNvPr id="367" name="Google Shape;367;p37">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368" name="Google Shape;368;p37"/>
          <p:cNvGrpSpPr/>
          <p:nvPr/>
        </p:nvGrpSpPr>
        <p:grpSpPr>
          <a:xfrm>
            <a:off x="608965" y="1694180"/>
            <a:ext cx="7501890" cy="1755140"/>
            <a:chOff x="1151" y="303757"/>
            <a:chExt cx="9434304" cy="2994268"/>
          </a:xfrm>
        </p:grpSpPr>
        <p:sp>
          <p:nvSpPr>
            <p:cNvPr id="369" name="Google Shape;369;p37"/>
            <p:cNvSpPr/>
            <p:nvPr/>
          </p:nvSpPr>
          <p:spPr>
            <a:xfrm>
              <a:off x="1151" y="303757"/>
              <a:ext cx="4043273" cy="2567478"/>
            </a:xfrm>
            <a:prstGeom prst="roundRect">
              <a:avLst>
                <a:gd name="adj" fmla="val 10000"/>
              </a:avLst>
            </a:prstGeom>
            <a:solidFill>
              <a:srgbClr val="599BD5"/>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70" name="Google Shape;370;p37"/>
            <p:cNvSpPr/>
            <p:nvPr/>
          </p:nvSpPr>
          <p:spPr>
            <a:xfrm>
              <a:off x="450404" y="730547"/>
              <a:ext cx="4043273" cy="2567478"/>
            </a:xfrm>
            <a:prstGeom prst="roundRect">
              <a:avLst>
                <a:gd name="adj" fmla="val 10000"/>
              </a:avLst>
            </a:prstGeom>
            <a:solidFill>
              <a:srgbClr val="FFFFFF">
                <a:alpha val="88627"/>
              </a:srgb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71" name="Google Shape;371;p37"/>
            <p:cNvSpPr txBox="1"/>
            <p:nvPr/>
          </p:nvSpPr>
          <p:spPr>
            <a:xfrm>
              <a:off x="525603" y="805746"/>
              <a:ext cx="3892875" cy="2417080"/>
            </a:xfrm>
            <a:prstGeom prst="rect">
              <a:avLst/>
            </a:prstGeom>
            <a:noFill/>
            <a:ln>
              <a:noFill/>
            </a:ln>
          </p:spPr>
          <p:txBody>
            <a:bodyPr spcFirstLastPara="1" wrap="square" lIns="106675" tIns="106675" rIns="106675" bIns="106675" anchor="ctr" anchorCtr="0">
              <a:noAutofit/>
            </a:bodyPr>
            <a:lstStyle/>
            <a:p>
              <a:pPr marL="0" marR="0" lvl="0" indent="0" algn="just" rtl="0">
                <a:lnSpc>
                  <a:spcPct val="90000"/>
                </a:lnSpc>
                <a:spcBef>
                  <a:spcPts val="0"/>
                </a:spcBef>
                <a:spcAft>
                  <a:spcPts val="0"/>
                </a:spcAft>
                <a:buClr>
                  <a:srgbClr val="000000"/>
                </a:buClr>
                <a:buSzPts val="2800"/>
                <a:buFont typeface="Arial"/>
                <a:buNone/>
              </a:pPr>
              <a:r>
                <a:rPr lang="pt-BR" sz="1800" b="0" i="0" u="none" strike="noStrike" cap="none">
                  <a:solidFill>
                    <a:srgbClr val="000000"/>
                  </a:solidFill>
                  <a:latin typeface="Calibri"/>
                  <a:ea typeface="Calibri"/>
                  <a:cs typeface="Calibri"/>
                  <a:sym typeface="Calibri"/>
                </a:rPr>
                <a:t>Organizar os participantes em grupos com quatro integrantes.</a:t>
              </a:r>
              <a:endParaRPr sz="1800" b="0" i="0" u="none" strike="noStrike" cap="none">
                <a:solidFill>
                  <a:srgbClr val="000000"/>
                </a:solidFill>
                <a:latin typeface="Calibri"/>
                <a:ea typeface="Calibri"/>
                <a:cs typeface="Calibri"/>
                <a:sym typeface="Calibri"/>
              </a:endParaRPr>
            </a:p>
          </p:txBody>
        </p:sp>
        <p:sp>
          <p:nvSpPr>
            <p:cNvPr id="372" name="Google Shape;372;p37"/>
            <p:cNvSpPr/>
            <p:nvPr/>
          </p:nvSpPr>
          <p:spPr>
            <a:xfrm>
              <a:off x="4942930" y="303757"/>
              <a:ext cx="4043273" cy="2567478"/>
            </a:xfrm>
            <a:prstGeom prst="roundRect">
              <a:avLst>
                <a:gd name="adj" fmla="val 10000"/>
              </a:avLst>
            </a:prstGeom>
            <a:solidFill>
              <a:srgbClr val="599BD5"/>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73" name="Google Shape;373;p37"/>
            <p:cNvSpPr/>
            <p:nvPr/>
          </p:nvSpPr>
          <p:spPr>
            <a:xfrm>
              <a:off x="5392182" y="730547"/>
              <a:ext cx="4043273" cy="2567478"/>
            </a:xfrm>
            <a:prstGeom prst="roundRect">
              <a:avLst>
                <a:gd name="adj" fmla="val 10000"/>
              </a:avLst>
            </a:prstGeom>
            <a:solidFill>
              <a:srgbClr val="FFFFFF">
                <a:alpha val="88627"/>
              </a:srgb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74" name="Google Shape;374;p37"/>
            <p:cNvSpPr txBox="1"/>
            <p:nvPr/>
          </p:nvSpPr>
          <p:spPr>
            <a:xfrm>
              <a:off x="5467381" y="805746"/>
              <a:ext cx="3892875" cy="2417080"/>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endParaRPr sz="2400" b="0" i="0" u="none" strike="noStrike" cap="none">
                <a:solidFill>
                  <a:srgbClr val="000000"/>
                </a:solidFill>
                <a:latin typeface="Calibri"/>
                <a:ea typeface="Calibri"/>
                <a:cs typeface="Calibri"/>
                <a:sym typeface="Calibri"/>
              </a:endParaRPr>
            </a:p>
          </p:txBody>
        </p:sp>
      </p:grpSp>
      <p:sp>
        <p:nvSpPr>
          <p:cNvPr id="375" name="Google Shape;375;p37"/>
          <p:cNvSpPr txBox="1"/>
          <p:nvPr/>
        </p:nvSpPr>
        <p:spPr>
          <a:xfrm>
            <a:off x="1359624" y="3953948"/>
            <a:ext cx="77114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800" b="1" i="0" u="none" strike="noStrike" cap="none">
                <a:solidFill>
                  <a:srgbClr val="000000"/>
                </a:solidFill>
                <a:latin typeface="Arial"/>
                <a:ea typeface="Arial"/>
                <a:cs typeface="Arial"/>
                <a:sym typeface="Arial"/>
              </a:rPr>
              <a:t>Tempo de análise e socialização dos trabalhos : 40 min.  </a:t>
            </a:r>
            <a:endParaRPr sz="1800" b="1" i="0" u="none" strike="noStrike" cap="none">
              <a:solidFill>
                <a:srgbClr val="000000"/>
              </a:solidFill>
              <a:latin typeface="Arial"/>
              <a:ea typeface="Arial"/>
              <a:cs typeface="Arial"/>
              <a:sym typeface="Arial"/>
            </a:endParaRPr>
          </a:p>
        </p:txBody>
      </p:sp>
      <p:pic>
        <p:nvPicPr>
          <p:cNvPr id="376" name="Google Shape;376;p37" descr="Desenhos de Relógios para Colorir"/>
          <p:cNvPicPr preferRelativeResize="0"/>
          <p:nvPr/>
        </p:nvPicPr>
        <p:blipFill rotWithShape="1">
          <a:blip r:embed="rId5">
            <a:alphaModFix/>
          </a:blip>
          <a:srcRect/>
          <a:stretch/>
        </p:blipFill>
        <p:spPr>
          <a:xfrm>
            <a:off x="608965" y="3534410"/>
            <a:ext cx="805180" cy="871855"/>
          </a:xfrm>
          <a:prstGeom prst="rect">
            <a:avLst/>
          </a:prstGeom>
          <a:noFill/>
          <a:ln>
            <a:noFill/>
          </a:ln>
        </p:spPr>
      </p:pic>
      <p:sp>
        <p:nvSpPr>
          <p:cNvPr id="377" name="Google Shape;377;p37"/>
          <p:cNvSpPr txBox="1"/>
          <p:nvPr/>
        </p:nvSpPr>
        <p:spPr>
          <a:xfrm>
            <a:off x="4955664" y="2328597"/>
            <a:ext cx="3222005" cy="7372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Identificação de níveis de pensamento geométrico segundo Van Hiele a partir de tarefas no Geogebra.</a:t>
            </a:r>
            <a:endParaRPr sz="1400" b="0" i="0" u="none" strike="noStrike" cap="none">
              <a:solidFill>
                <a:srgbClr val="000000"/>
              </a:solidFill>
              <a:latin typeface="Arial"/>
              <a:ea typeface="Arial"/>
              <a:cs typeface="Arial"/>
              <a:sym typeface="Arial"/>
            </a:endParaRPr>
          </a:p>
        </p:txBody>
      </p:sp>
      <p:sp>
        <p:nvSpPr>
          <p:cNvPr id="378" name="Google Shape;378;p37"/>
          <p:cNvSpPr txBox="1"/>
          <p:nvPr/>
        </p:nvSpPr>
        <p:spPr>
          <a:xfrm>
            <a:off x="604520" y="894080"/>
            <a:ext cx="197104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CONSIGNA 2</a:t>
            </a:r>
            <a:endParaRPr sz="2800" b="1" i="0" u="none" strike="noStrike" cap="none">
              <a:solidFill>
                <a:srgbClr val="2F447D"/>
              </a:solidFill>
              <a:latin typeface="Oswald"/>
              <a:ea typeface="Oswald"/>
              <a:cs typeface="Oswald"/>
              <a:sym typeface="Oswa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2"/>
        <p:cNvGrpSpPr/>
        <p:nvPr/>
      </p:nvGrpSpPr>
      <p:grpSpPr>
        <a:xfrm>
          <a:off x="0" y="0"/>
          <a:ext cx="0" cy="0"/>
          <a:chOff x="0" y="0"/>
          <a:chExt cx="0" cy="0"/>
        </a:xfrm>
      </p:grpSpPr>
      <p:sp>
        <p:nvSpPr>
          <p:cNvPr id="383" name="Google Shape;383;p38">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384" name="Google Shape;384;p38"/>
          <p:cNvPicPr preferRelativeResize="0"/>
          <p:nvPr/>
        </p:nvPicPr>
        <p:blipFill rotWithShape="1">
          <a:blip r:embed="rId5">
            <a:alphaModFix/>
          </a:blip>
          <a:srcRect l="3173" t="4582" r="5466" b="4752"/>
          <a:stretch/>
        </p:blipFill>
        <p:spPr>
          <a:xfrm>
            <a:off x="3243580" y="1812290"/>
            <a:ext cx="1499870" cy="1315720"/>
          </a:xfrm>
          <a:prstGeom prst="rect">
            <a:avLst/>
          </a:prstGeom>
          <a:noFill/>
          <a:ln>
            <a:noFill/>
          </a:ln>
        </p:spPr>
      </p:pic>
      <p:pic>
        <p:nvPicPr>
          <p:cNvPr id="385" name="Google Shape;385;p38"/>
          <p:cNvPicPr preferRelativeResize="0"/>
          <p:nvPr/>
        </p:nvPicPr>
        <p:blipFill rotWithShape="1">
          <a:blip r:embed="rId6">
            <a:alphaModFix/>
          </a:blip>
          <a:srcRect l="7675" t="16000" b="26154"/>
          <a:stretch/>
        </p:blipFill>
        <p:spPr>
          <a:xfrm>
            <a:off x="3243580" y="3206115"/>
            <a:ext cx="1499870" cy="994410"/>
          </a:xfrm>
          <a:prstGeom prst="rect">
            <a:avLst/>
          </a:prstGeom>
          <a:noFill/>
          <a:ln>
            <a:noFill/>
          </a:ln>
        </p:spPr>
      </p:pic>
      <p:sp>
        <p:nvSpPr>
          <p:cNvPr id="386" name="Google Shape;386;p38"/>
          <p:cNvSpPr txBox="1"/>
          <p:nvPr/>
        </p:nvSpPr>
        <p:spPr>
          <a:xfrm>
            <a:off x="410210" y="1218565"/>
            <a:ext cx="8060690" cy="521970"/>
          </a:xfrm>
          <a:prstGeom prst="rect">
            <a:avLst/>
          </a:prstGeom>
          <a:noFill/>
          <a:ln>
            <a:noFill/>
          </a:ln>
        </p:spPr>
        <p:txBody>
          <a:bodyPr spcFirstLastPara="1" wrap="square" lIns="68550" tIns="34275" rIns="68550" bIns="34275" anchor="t" anchorCtr="0">
            <a:normAutofit fontScale="92500" lnSpcReduction="10000"/>
          </a:bodyPr>
          <a:lstStyle/>
          <a:p>
            <a:pPr marL="114300" marR="0" lvl="0" indent="0" algn="just" rtl="0">
              <a:lnSpc>
                <a:spcPct val="90000"/>
              </a:lnSpc>
              <a:spcBef>
                <a:spcPts val="1000"/>
              </a:spcBef>
              <a:spcAft>
                <a:spcPts val="0"/>
              </a:spcAft>
              <a:buClr>
                <a:schemeClr val="dk1"/>
              </a:buClr>
              <a:buSzPts val="1800"/>
              <a:buFont typeface="Arial"/>
              <a:buNone/>
            </a:pPr>
            <a:r>
              <a:rPr lang="pt-BR" sz="1400" b="0" i="0" u="none" strike="noStrike" cap="none">
                <a:solidFill>
                  <a:schemeClr val="dk1"/>
                </a:solidFill>
                <a:latin typeface="Arial"/>
                <a:ea typeface="Arial"/>
                <a:cs typeface="Arial"/>
                <a:sym typeface="Arial"/>
              </a:rPr>
              <a:t>De acordo com a teoria dos Van Hiele, explorada no texto proposto para estudo, a tarefa a seguir estaria mais adequada para qual nível de desenvolvimento do pensamento geométrico?</a:t>
            </a:r>
            <a:endParaRPr sz="1400" b="0" i="0" u="none" strike="noStrike" cap="none">
              <a:solidFill>
                <a:schemeClr val="dk1"/>
              </a:solidFill>
              <a:latin typeface="Arial"/>
              <a:ea typeface="Arial"/>
              <a:cs typeface="Arial"/>
              <a:sym typeface="Arial"/>
            </a:endParaRPr>
          </a:p>
        </p:txBody>
      </p:sp>
      <p:sp>
        <p:nvSpPr>
          <p:cNvPr id="387" name="Google Shape;387;p38"/>
          <p:cNvSpPr txBox="1"/>
          <p:nvPr/>
        </p:nvSpPr>
        <p:spPr>
          <a:xfrm>
            <a:off x="549910" y="2353310"/>
            <a:ext cx="1923415" cy="1254760"/>
          </a:xfrm>
          <a:prstGeom prst="rect">
            <a:avLst/>
          </a:prstGeom>
          <a:noFill/>
          <a:ln>
            <a:noFill/>
          </a:ln>
        </p:spPr>
        <p:txBody>
          <a:bodyPr spcFirstLastPara="1" wrap="square" lIns="68550" tIns="34275" rIns="68550" bIns="342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RECONHECIMENTO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ANÁLISE</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ORDENAÇÃO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DEDUÇÃO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RIGOR</a:t>
            </a:r>
            <a:endParaRPr sz="1500" b="0" i="0" u="none" strike="noStrike" cap="none">
              <a:solidFill>
                <a:srgbClr val="7F7F7F"/>
              </a:solidFill>
              <a:latin typeface="Calibri"/>
              <a:ea typeface="Calibri"/>
              <a:cs typeface="Calibri"/>
              <a:sym typeface="Calibri"/>
            </a:endParaRPr>
          </a:p>
        </p:txBody>
      </p:sp>
      <p:pic>
        <p:nvPicPr>
          <p:cNvPr id="388" name="Google Shape;388;p38"/>
          <p:cNvPicPr preferRelativeResize="0"/>
          <p:nvPr/>
        </p:nvPicPr>
        <p:blipFill rotWithShape="1">
          <a:blip r:embed="rId7">
            <a:alphaModFix/>
          </a:blip>
          <a:srcRect t="15325" b="14313"/>
          <a:stretch/>
        </p:blipFill>
        <p:spPr>
          <a:xfrm flipH="1">
            <a:off x="6092190" y="3128010"/>
            <a:ext cx="1425575" cy="1061720"/>
          </a:xfrm>
          <a:prstGeom prst="rect">
            <a:avLst/>
          </a:prstGeom>
          <a:noFill/>
          <a:ln>
            <a:noFill/>
          </a:ln>
        </p:spPr>
      </p:pic>
      <p:pic>
        <p:nvPicPr>
          <p:cNvPr id="389" name="Google Shape;389;p38"/>
          <p:cNvPicPr preferRelativeResize="0"/>
          <p:nvPr/>
        </p:nvPicPr>
        <p:blipFill rotWithShape="1">
          <a:blip r:embed="rId8">
            <a:alphaModFix/>
          </a:blip>
          <a:srcRect l="4882" t="4981" r="4253" b="6730"/>
          <a:stretch/>
        </p:blipFill>
        <p:spPr>
          <a:xfrm flipH="1">
            <a:off x="6021705" y="1740535"/>
            <a:ext cx="1551940" cy="1332230"/>
          </a:xfrm>
          <a:prstGeom prst="rect">
            <a:avLst/>
          </a:prstGeom>
          <a:noFill/>
          <a:ln>
            <a:noFill/>
          </a:ln>
        </p:spPr>
      </p:pic>
      <p:sp>
        <p:nvSpPr>
          <p:cNvPr id="390" name="Google Shape;390;p38"/>
          <p:cNvSpPr txBox="1"/>
          <p:nvPr/>
        </p:nvSpPr>
        <p:spPr>
          <a:xfrm>
            <a:off x="2713990" y="4183380"/>
            <a:ext cx="2449830" cy="239395"/>
          </a:xfrm>
          <a:prstGeom prst="rect">
            <a:avLst/>
          </a:prstGeom>
          <a:noFill/>
          <a:ln>
            <a:noFill/>
          </a:ln>
        </p:spPr>
        <p:txBody>
          <a:bodyPr spcFirstLastPara="1" wrap="square" lIns="68550" tIns="34275" rIns="68550" bIns="34275" anchor="t" anchorCtr="0">
            <a:spAutoFit/>
          </a:bodyPr>
          <a:lstStyle/>
          <a:p>
            <a:pPr marL="0" marR="0" lvl="0" indent="0" algn="l" rtl="0">
              <a:lnSpc>
                <a:spcPct val="107000"/>
              </a:lnSpc>
              <a:spcBef>
                <a:spcPts val="0"/>
              </a:spcBef>
              <a:spcAft>
                <a:spcPts val="0"/>
              </a:spcAft>
              <a:buClr>
                <a:srgbClr val="000000"/>
              </a:buClr>
              <a:buSzPts val="1400"/>
              <a:buFont typeface="Arial"/>
              <a:buNone/>
            </a:pPr>
            <a:r>
              <a:rPr lang="pt-BR" sz="1050" b="0" i="0" u="sng" strike="noStrike" cap="none" dirty="0">
                <a:solidFill>
                  <a:srgbClr val="0563C1"/>
                </a:solidFill>
                <a:latin typeface="Arial"/>
                <a:ea typeface="Arial"/>
                <a:cs typeface="Arial"/>
                <a:sym typeface="Arial"/>
                <a:hlinkClick r:id="rId9">
                  <a:extLst>
                    <a:ext uri="{A12FA001-AC4F-418D-AE19-62706E023703}">
                      <ahyp:hlinkClr xmlns:ahyp="http://schemas.microsoft.com/office/drawing/2018/hyperlinkcolor" xmlns="" val="tx"/>
                    </a:ext>
                  </a:extLst>
                </a:hlinkClick>
              </a:rPr>
              <a:t>https://www.geogebra.org/m/RrknfdZz</a:t>
            </a:r>
            <a:endParaRPr sz="1050" b="0" i="0" u="sng" strike="noStrike" cap="none" dirty="0">
              <a:solidFill>
                <a:srgbClr val="0563C1"/>
              </a:solidFill>
              <a:latin typeface="Arial"/>
              <a:ea typeface="Arial"/>
              <a:cs typeface="Arial"/>
              <a:sym typeface="Arial"/>
              <a:hlinkClick r:id="rId9">
                <a:extLst>
                  <a:ext uri="{A12FA001-AC4F-418D-AE19-62706E023703}">
                    <ahyp:hlinkClr xmlns:ahyp="http://schemas.microsoft.com/office/drawing/2018/hyperlinkcolor" xmlns="" val="tx"/>
                  </a:ext>
                </a:extLst>
              </a:hlinkClick>
            </a:endParaRPr>
          </a:p>
        </p:txBody>
      </p:sp>
      <p:sp>
        <p:nvSpPr>
          <p:cNvPr id="391" name="Google Shape;391;p38"/>
          <p:cNvSpPr txBox="1"/>
          <p:nvPr/>
        </p:nvSpPr>
        <p:spPr>
          <a:xfrm>
            <a:off x="5579744" y="4125277"/>
            <a:ext cx="2450465" cy="239395"/>
          </a:xfrm>
          <a:prstGeom prst="rect">
            <a:avLst/>
          </a:prstGeom>
          <a:noFill/>
          <a:ln>
            <a:noFill/>
          </a:ln>
        </p:spPr>
        <p:txBody>
          <a:bodyPr spcFirstLastPara="1" wrap="square" lIns="68550" tIns="34275" rIns="68550" bIns="34275" anchor="t" anchorCtr="0">
            <a:spAutoFit/>
          </a:bodyPr>
          <a:lstStyle/>
          <a:p>
            <a:pPr marL="0" marR="0" lvl="0" indent="0" algn="l" rtl="0">
              <a:lnSpc>
                <a:spcPct val="107000"/>
              </a:lnSpc>
              <a:spcBef>
                <a:spcPts val="0"/>
              </a:spcBef>
              <a:spcAft>
                <a:spcPts val="0"/>
              </a:spcAft>
              <a:buClr>
                <a:srgbClr val="000000"/>
              </a:buClr>
              <a:buSzPts val="1400"/>
              <a:buFont typeface="Arial"/>
              <a:buNone/>
            </a:pPr>
            <a:r>
              <a:rPr lang="pt-BR" sz="1050" b="0" i="0" u="sng" strike="noStrike" cap="none" dirty="0">
                <a:solidFill>
                  <a:srgbClr val="0563C1"/>
                </a:solidFill>
                <a:latin typeface="Arial"/>
                <a:ea typeface="Arial"/>
                <a:cs typeface="Arial"/>
                <a:sym typeface="Arial"/>
                <a:hlinkClick r:id="rId10">
                  <a:extLst>
                    <a:ext uri="{A12FA001-AC4F-418D-AE19-62706E023703}">
                      <ahyp:hlinkClr xmlns:ahyp="http://schemas.microsoft.com/office/drawing/2018/hyperlinkcolor" xmlns="" val="tx"/>
                    </a:ext>
                  </a:extLst>
                </a:hlinkClick>
              </a:rPr>
              <a:t>https://www.geogebra.org/m/kmjt7xbk</a:t>
            </a:r>
            <a:endParaRPr sz="1050" b="0" i="0" u="sng" strike="noStrike" cap="none" dirty="0">
              <a:solidFill>
                <a:srgbClr val="0563C1"/>
              </a:solidFill>
              <a:latin typeface="Arial"/>
              <a:ea typeface="Arial"/>
              <a:cs typeface="Arial"/>
              <a:sym typeface="Arial"/>
              <a:hlinkClick r:id="rId10">
                <a:extLst>
                  <a:ext uri="{A12FA001-AC4F-418D-AE19-62706E023703}">
                    <ahyp:hlinkClr xmlns:ahyp="http://schemas.microsoft.com/office/drawing/2018/hyperlinkcolor" xmlns="" val="tx"/>
                  </a:ext>
                </a:extLst>
              </a:hlinkClick>
            </a:endParaRPr>
          </a:p>
        </p:txBody>
      </p:sp>
      <p:sp>
        <p:nvSpPr>
          <p:cNvPr id="392" name="Google Shape;392;p38"/>
          <p:cNvSpPr txBox="1"/>
          <p:nvPr/>
        </p:nvSpPr>
        <p:spPr>
          <a:xfrm>
            <a:off x="549910" y="696595"/>
            <a:ext cx="22523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TAREFAS 1 E 2</a:t>
            </a:r>
            <a:endParaRPr sz="2800" b="1" i="0" u="none" strike="noStrike" cap="none">
              <a:solidFill>
                <a:srgbClr val="2F447D"/>
              </a:solidFill>
              <a:latin typeface="Oswald"/>
              <a:ea typeface="Oswald"/>
              <a:cs typeface="Oswald"/>
              <a:sym typeface="Oswa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6"/>
        <p:cNvGrpSpPr/>
        <p:nvPr/>
      </p:nvGrpSpPr>
      <p:grpSpPr>
        <a:xfrm>
          <a:off x="0" y="0"/>
          <a:ext cx="0" cy="0"/>
          <a:chOff x="0" y="0"/>
          <a:chExt cx="0" cy="0"/>
        </a:xfrm>
      </p:grpSpPr>
      <p:sp>
        <p:nvSpPr>
          <p:cNvPr id="397" name="Google Shape;397;p39">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8" name="Google Shape;398;p39"/>
          <p:cNvSpPr txBox="1"/>
          <p:nvPr/>
        </p:nvSpPr>
        <p:spPr>
          <a:xfrm>
            <a:off x="488950" y="2294255"/>
            <a:ext cx="1919605" cy="1098550"/>
          </a:xfrm>
          <a:prstGeom prst="rect">
            <a:avLst/>
          </a:prstGeom>
          <a:noFill/>
          <a:ln>
            <a:noFill/>
          </a:ln>
        </p:spPr>
        <p:txBody>
          <a:bodyPr spcFirstLastPara="1" wrap="square" lIns="68550" tIns="34275" rIns="68550" bIns="342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RECONHECIMENTO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ANÁLISE</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ORDENAÇÃO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DEDUÇÃO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RIGOR</a:t>
            </a:r>
            <a:endParaRPr sz="1500" b="0" i="0" u="none" strike="noStrike" cap="none">
              <a:solidFill>
                <a:srgbClr val="7F7F7F"/>
              </a:solidFill>
              <a:latin typeface="Calibri"/>
              <a:ea typeface="Calibri"/>
              <a:cs typeface="Calibri"/>
              <a:sym typeface="Calibri"/>
            </a:endParaRPr>
          </a:p>
        </p:txBody>
      </p:sp>
      <p:sp>
        <p:nvSpPr>
          <p:cNvPr id="399" name="Google Shape;399;p39"/>
          <p:cNvSpPr txBox="1"/>
          <p:nvPr/>
        </p:nvSpPr>
        <p:spPr>
          <a:xfrm>
            <a:off x="2692400" y="3946525"/>
            <a:ext cx="2542540" cy="239395"/>
          </a:xfrm>
          <a:prstGeom prst="rect">
            <a:avLst/>
          </a:prstGeom>
          <a:noFill/>
          <a:ln>
            <a:noFill/>
          </a:ln>
        </p:spPr>
        <p:txBody>
          <a:bodyPr spcFirstLastPara="1" wrap="square" lIns="68550" tIns="34275" rIns="68550" bIns="34275" anchor="t" anchorCtr="0">
            <a:spAutoFit/>
          </a:bodyPr>
          <a:lstStyle/>
          <a:p>
            <a:pPr marL="0" marR="0" lvl="0" indent="0" algn="l" rtl="0">
              <a:lnSpc>
                <a:spcPct val="107000"/>
              </a:lnSpc>
              <a:spcBef>
                <a:spcPts val="0"/>
              </a:spcBef>
              <a:spcAft>
                <a:spcPts val="0"/>
              </a:spcAft>
              <a:buClr>
                <a:srgbClr val="000000"/>
              </a:buClr>
              <a:buSzPts val="1400"/>
              <a:buFont typeface="Arial"/>
              <a:buNone/>
            </a:pPr>
            <a:r>
              <a:rPr lang="pt-BR" sz="1050" b="0" i="0" u="sng" strike="noStrike" cap="none" dirty="0">
                <a:solidFill>
                  <a:schemeClr val="hlink"/>
                </a:solidFill>
                <a:latin typeface="Calibri"/>
                <a:ea typeface="Calibri"/>
                <a:cs typeface="Calibri"/>
                <a:sym typeface="Calibri"/>
                <a:hlinkClick r:id="rId5"/>
              </a:rPr>
              <a:t>https://www.</a:t>
            </a:r>
            <a:r>
              <a:rPr lang="pt-BR" sz="1050" b="0" i="0" u="sng" strike="noStrike" cap="none" dirty="0">
                <a:solidFill>
                  <a:schemeClr val="hlink"/>
                </a:solidFill>
                <a:latin typeface="Arial"/>
                <a:ea typeface="Arial"/>
                <a:cs typeface="Arial"/>
                <a:sym typeface="Arial"/>
                <a:hlinkClick r:id="rId5"/>
              </a:rPr>
              <a:t>geogebra</a:t>
            </a:r>
            <a:r>
              <a:rPr lang="pt-BR" sz="1050" b="0" i="0" u="sng" strike="noStrike" cap="none" dirty="0">
                <a:solidFill>
                  <a:schemeClr val="hlink"/>
                </a:solidFill>
                <a:latin typeface="Calibri"/>
                <a:ea typeface="Calibri"/>
                <a:cs typeface="Calibri"/>
                <a:sym typeface="Calibri"/>
                <a:hlinkClick r:id="rId5"/>
              </a:rPr>
              <a:t>.org/m/wdmwdxq3</a:t>
            </a:r>
            <a:endParaRPr sz="1050" b="0" i="0" u="sng" strike="noStrike" cap="none" dirty="0">
              <a:solidFill>
                <a:srgbClr val="0563C1"/>
              </a:solidFill>
              <a:latin typeface="Calibri"/>
              <a:ea typeface="Calibri"/>
              <a:cs typeface="Calibri"/>
              <a:sym typeface="Calibri"/>
            </a:endParaRPr>
          </a:p>
        </p:txBody>
      </p:sp>
      <p:pic>
        <p:nvPicPr>
          <p:cNvPr id="400" name="Google Shape;400;p39"/>
          <p:cNvPicPr preferRelativeResize="0"/>
          <p:nvPr/>
        </p:nvPicPr>
        <p:blipFill rotWithShape="1">
          <a:blip r:embed="rId6">
            <a:alphaModFix/>
          </a:blip>
          <a:srcRect/>
          <a:stretch/>
        </p:blipFill>
        <p:spPr>
          <a:xfrm>
            <a:off x="2852420" y="1815465"/>
            <a:ext cx="2151380" cy="2056130"/>
          </a:xfrm>
          <a:prstGeom prst="rect">
            <a:avLst/>
          </a:prstGeom>
          <a:noFill/>
          <a:ln>
            <a:noFill/>
          </a:ln>
        </p:spPr>
      </p:pic>
      <p:pic>
        <p:nvPicPr>
          <p:cNvPr id="401" name="Google Shape;401;p39"/>
          <p:cNvPicPr preferRelativeResize="0"/>
          <p:nvPr/>
        </p:nvPicPr>
        <p:blipFill rotWithShape="1">
          <a:blip r:embed="rId7">
            <a:alphaModFix/>
          </a:blip>
          <a:srcRect l="21923" t="18241" r="21885" b="16907"/>
          <a:stretch/>
        </p:blipFill>
        <p:spPr>
          <a:xfrm>
            <a:off x="5447665" y="2040890"/>
            <a:ext cx="2587625" cy="1604645"/>
          </a:xfrm>
          <a:prstGeom prst="rect">
            <a:avLst/>
          </a:prstGeom>
          <a:noFill/>
          <a:ln>
            <a:noFill/>
          </a:ln>
        </p:spPr>
      </p:pic>
      <p:sp>
        <p:nvSpPr>
          <p:cNvPr id="402" name="Google Shape;402;p39"/>
          <p:cNvSpPr txBox="1"/>
          <p:nvPr/>
        </p:nvSpPr>
        <p:spPr>
          <a:xfrm>
            <a:off x="549910" y="696595"/>
            <a:ext cx="22523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TAREFA 3</a:t>
            </a:r>
            <a:endParaRPr sz="2800" b="1" i="0" u="none" strike="noStrike" cap="none">
              <a:solidFill>
                <a:srgbClr val="2F447D"/>
              </a:solidFill>
              <a:latin typeface="Oswald"/>
              <a:ea typeface="Oswald"/>
              <a:cs typeface="Oswald"/>
              <a:sym typeface="Oswald"/>
            </a:endParaRPr>
          </a:p>
        </p:txBody>
      </p:sp>
      <p:sp>
        <p:nvSpPr>
          <p:cNvPr id="403" name="Google Shape;403;p39"/>
          <p:cNvSpPr txBox="1"/>
          <p:nvPr/>
        </p:nvSpPr>
        <p:spPr>
          <a:xfrm>
            <a:off x="410210" y="1218565"/>
            <a:ext cx="8060690" cy="521970"/>
          </a:xfrm>
          <a:prstGeom prst="rect">
            <a:avLst/>
          </a:prstGeom>
          <a:noFill/>
          <a:ln>
            <a:noFill/>
          </a:ln>
        </p:spPr>
        <p:txBody>
          <a:bodyPr spcFirstLastPara="1" wrap="square" lIns="68550" tIns="34275" rIns="68550" bIns="34275" anchor="t" anchorCtr="0">
            <a:normAutofit fontScale="92500" lnSpcReduction="10000"/>
          </a:bodyPr>
          <a:lstStyle/>
          <a:p>
            <a:pPr marL="114300" marR="0" lvl="0" indent="0" algn="just" rtl="0">
              <a:lnSpc>
                <a:spcPct val="90000"/>
              </a:lnSpc>
              <a:spcBef>
                <a:spcPts val="1000"/>
              </a:spcBef>
              <a:spcAft>
                <a:spcPts val="0"/>
              </a:spcAft>
              <a:buClr>
                <a:schemeClr val="dk1"/>
              </a:buClr>
              <a:buSzPts val="1800"/>
              <a:buFont typeface="Arial"/>
              <a:buNone/>
            </a:pPr>
            <a:r>
              <a:rPr lang="pt-BR" sz="1400" b="0" i="0" u="none" strike="noStrike" cap="none">
                <a:solidFill>
                  <a:schemeClr val="dk1"/>
                </a:solidFill>
                <a:latin typeface="Arial"/>
                <a:ea typeface="Arial"/>
                <a:cs typeface="Arial"/>
                <a:sym typeface="Arial"/>
              </a:rPr>
              <a:t>De acordo com a teoria dos Van Hiele, explorada no texto proposto para estudo, a tarefa a seguir estaria mais adequada para qual nível de desenvolvimento do pensamento geométrico?</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7"/>
        <p:cNvGrpSpPr/>
        <p:nvPr/>
      </p:nvGrpSpPr>
      <p:grpSpPr>
        <a:xfrm>
          <a:off x="0" y="0"/>
          <a:ext cx="0" cy="0"/>
          <a:chOff x="0" y="0"/>
          <a:chExt cx="0" cy="0"/>
        </a:xfrm>
      </p:grpSpPr>
      <p:sp>
        <p:nvSpPr>
          <p:cNvPr id="408" name="Google Shape;408;p40">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9" name="Google Shape;409;p40"/>
          <p:cNvSpPr txBox="1"/>
          <p:nvPr/>
        </p:nvSpPr>
        <p:spPr>
          <a:xfrm>
            <a:off x="549910" y="696595"/>
            <a:ext cx="22523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TAREFA 4</a:t>
            </a:r>
            <a:endParaRPr sz="2800" b="1" i="0" u="none" strike="noStrike" cap="none">
              <a:solidFill>
                <a:srgbClr val="2F447D"/>
              </a:solidFill>
              <a:latin typeface="Oswald"/>
              <a:ea typeface="Oswald"/>
              <a:cs typeface="Oswald"/>
              <a:sym typeface="Oswald"/>
            </a:endParaRPr>
          </a:p>
        </p:txBody>
      </p:sp>
      <p:sp>
        <p:nvSpPr>
          <p:cNvPr id="410" name="Google Shape;410;p40"/>
          <p:cNvSpPr txBox="1"/>
          <p:nvPr/>
        </p:nvSpPr>
        <p:spPr>
          <a:xfrm>
            <a:off x="410210" y="1218565"/>
            <a:ext cx="8060690" cy="521970"/>
          </a:xfrm>
          <a:prstGeom prst="rect">
            <a:avLst/>
          </a:prstGeom>
          <a:noFill/>
          <a:ln>
            <a:noFill/>
          </a:ln>
        </p:spPr>
        <p:txBody>
          <a:bodyPr spcFirstLastPara="1" wrap="square" lIns="68550" tIns="34275" rIns="68550" bIns="34275" anchor="t" anchorCtr="0">
            <a:normAutofit fontScale="92500" lnSpcReduction="10000"/>
          </a:bodyPr>
          <a:lstStyle/>
          <a:p>
            <a:pPr marL="114300" marR="0" lvl="0" indent="0" algn="just" rtl="0">
              <a:lnSpc>
                <a:spcPct val="90000"/>
              </a:lnSpc>
              <a:spcBef>
                <a:spcPts val="1000"/>
              </a:spcBef>
              <a:spcAft>
                <a:spcPts val="0"/>
              </a:spcAft>
              <a:buClr>
                <a:schemeClr val="dk1"/>
              </a:buClr>
              <a:buSzPts val="1800"/>
              <a:buFont typeface="Arial"/>
              <a:buNone/>
            </a:pPr>
            <a:r>
              <a:rPr lang="pt-BR" sz="1400" b="0" i="0" u="none" strike="noStrike" cap="none">
                <a:solidFill>
                  <a:schemeClr val="dk1"/>
                </a:solidFill>
                <a:latin typeface="Arial"/>
                <a:ea typeface="Arial"/>
                <a:cs typeface="Arial"/>
                <a:sym typeface="Arial"/>
              </a:rPr>
              <a:t>De acordo com a teoria dos Van Hiele, explorada no texto proposto para estudo, a tarefa a seguir estaria mais adequada para qual nível de desenvolvimento do pensamento geométrico?</a:t>
            </a:r>
            <a:endParaRPr sz="1400" b="0" i="0" u="none" strike="noStrike" cap="none">
              <a:solidFill>
                <a:schemeClr val="dk1"/>
              </a:solidFill>
              <a:latin typeface="Arial"/>
              <a:ea typeface="Arial"/>
              <a:cs typeface="Arial"/>
              <a:sym typeface="Arial"/>
            </a:endParaRPr>
          </a:p>
        </p:txBody>
      </p:sp>
      <p:sp>
        <p:nvSpPr>
          <p:cNvPr id="411" name="Google Shape;411;p40"/>
          <p:cNvSpPr txBox="1"/>
          <p:nvPr/>
        </p:nvSpPr>
        <p:spPr>
          <a:xfrm>
            <a:off x="488950" y="2294255"/>
            <a:ext cx="1919605" cy="1098550"/>
          </a:xfrm>
          <a:prstGeom prst="rect">
            <a:avLst/>
          </a:prstGeom>
          <a:noFill/>
          <a:ln>
            <a:noFill/>
          </a:ln>
        </p:spPr>
        <p:txBody>
          <a:bodyPr spcFirstLastPara="1" wrap="square" lIns="68550" tIns="34275" rIns="68550" bIns="342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RECONHECIMENTO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ANÁLISE</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ORDENAÇÃO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DEDUÇÃO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RIGOR</a:t>
            </a:r>
            <a:endParaRPr sz="1500" b="0" i="0" u="none" strike="noStrike" cap="none">
              <a:solidFill>
                <a:srgbClr val="7F7F7F"/>
              </a:solidFill>
              <a:latin typeface="Calibri"/>
              <a:ea typeface="Calibri"/>
              <a:cs typeface="Calibri"/>
              <a:sym typeface="Calibri"/>
            </a:endParaRPr>
          </a:p>
        </p:txBody>
      </p:sp>
      <p:pic>
        <p:nvPicPr>
          <p:cNvPr id="412" name="Google Shape;412;p40"/>
          <p:cNvPicPr preferRelativeResize="0"/>
          <p:nvPr/>
        </p:nvPicPr>
        <p:blipFill rotWithShape="1">
          <a:blip r:embed="rId5">
            <a:alphaModFix/>
          </a:blip>
          <a:srcRect/>
          <a:stretch/>
        </p:blipFill>
        <p:spPr>
          <a:xfrm>
            <a:off x="2903855" y="1892935"/>
            <a:ext cx="2316480" cy="2254885"/>
          </a:xfrm>
          <a:prstGeom prst="rect">
            <a:avLst/>
          </a:prstGeom>
          <a:noFill/>
          <a:ln>
            <a:noFill/>
          </a:ln>
        </p:spPr>
      </p:pic>
      <p:pic>
        <p:nvPicPr>
          <p:cNvPr id="413" name="Google Shape;413;p40"/>
          <p:cNvPicPr preferRelativeResize="0"/>
          <p:nvPr/>
        </p:nvPicPr>
        <p:blipFill rotWithShape="1">
          <a:blip r:embed="rId6">
            <a:alphaModFix/>
          </a:blip>
          <a:srcRect l="3573" t="19282" r="29350" b="23486"/>
          <a:stretch/>
        </p:blipFill>
        <p:spPr>
          <a:xfrm>
            <a:off x="5565140" y="1892935"/>
            <a:ext cx="2715260" cy="2254885"/>
          </a:xfrm>
          <a:prstGeom prst="rect">
            <a:avLst/>
          </a:prstGeom>
          <a:noFill/>
          <a:ln>
            <a:noFill/>
          </a:ln>
        </p:spPr>
      </p:pic>
      <p:sp>
        <p:nvSpPr>
          <p:cNvPr id="414" name="Google Shape;414;p40"/>
          <p:cNvSpPr txBox="1"/>
          <p:nvPr/>
        </p:nvSpPr>
        <p:spPr>
          <a:xfrm>
            <a:off x="2802255" y="4147820"/>
            <a:ext cx="2529205" cy="183515"/>
          </a:xfrm>
          <a:prstGeom prst="rect">
            <a:avLst/>
          </a:prstGeom>
          <a:noFill/>
          <a:ln>
            <a:noFill/>
          </a:ln>
        </p:spPr>
        <p:txBody>
          <a:bodyPr spcFirstLastPara="1" wrap="square" lIns="68550" tIns="34275" rIns="68550" bIns="34275" anchor="t" anchorCtr="0">
            <a:noAutofit/>
          </a:bodyPr>
          <a:lstStyle/>
          <a:p>
            <a:pPr marL="0" marR="0" lvl="0" indent="0" algn="l" rtl="0">
              <a:lnSpc>
                <a:spcPct val="107000"/>
              </a:lnSpc>
              <a:spcBef>
                <a:spcPts val="0"/>
              </a:spcBef>
              <a:spcAft>
                <a:spcPts val="0"/>
              </a:spcAft>
              <a:buClr>
                <a:srgbClr val="000000"/>
              </a:buClr>
              <a:buSzPts val="1400"/>
              <a:buFont typeface="Arial"/>
              <a:buNone/>
            </a:pPr>
            <a:r>
              <a:rPr lang="pt-BR" sz="1050" b="0" i="0" u="sng" strike="noStrike" cap="none">
                <a:solidFill>
                  <a:srgbClr val="0563C1"/>
                </a:solidFill>
                <a:latin typeface="Arial"/>
                <a:ea typeface="Arial"/>
                <a:cs typeface="Arial"/>
                <a:sym typeface="Arial"/>
                <a:hlinkClick r:id="rId7">
                  <a:extLst>
                    <a:ext uri="{A12FA001-AC4F-418D-AE19-62706E023703}">
                      <ahyp:hlinkClr xmlns:ahyp="http://schemas.microsoft.com/office/drawing/2018/hyperlinkcolor" xmlns="" val="tx"/>
                    </a:ext>
                  </a:extLst>
                </a:hlinkClick>
              </a:rPr>
              <a:t>https://www.geogebra.org/m/zrGERP88</a:t>
            </a:r>
            <a:endParaRPr sz="1050" b="0" i="0" u="sng" strike="noStrike" cap="none">
              <a:solidFill>
                <a:srgbClr val="0563C1"/>
              </a:solidFill>
              <a:latin typeface="Arial"/>
              <a:ea typeface="Arial"/>
              <a:cs typeface="Arial"/>
              <a:sym typeface="Arial"/>
              <a:hlinkClick r:id="rId7">
                <a:extLst>
                  <a:ext uri="{A12FA001-AC4F-418D-AE19-62706E023703}">
                    <ahyp:hlinkClr xmlns:ahyp="http://schemas.microsoft.com/office/drawing/2018/hyperlinkcolor" xmlns="" val="tx"/>
                  </a:ext>
                </a:extLst>
              </a:hlinkClick>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8"/>
        <p:cNvGrpSpPr/>
        <p:nvPr/>
      </p:nvGrpSpPr>
      <p:grpSpPr>
        <a:xfrm>
          <a:off x="0" y="0"/>
          <a:ext cx="0" cy="0"/>
          <a:chOff x="0" y="0"/>
          <a:chExt cx="0" cy="0"/>
        </a:xfrm>
      </p:grpSpPr>
      <p:sp>
        <p:nvSpPr>
          <p:cNvPr id="419" name="Google Shape;419;p41">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0" name="Google Shape;420;p41"/>
          <p:cNvSpPr txBox="1"/>
          <p:nvPr/>
        </p:nvSpPr>
        <p:spPr>
          <a:xfrm>
            <a:off x="549910" y="696595"/>
            <a:ext cx="22523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TAREFA 5</a:t>
            </a:r>
            <a:endParaRPr sz="2800" b="1" i="0" u="none" strike="noStrike" cap="none">
              <a:solidFill>
                <a:srgbClr val="2F447D"/>
              </a:solidFill>
              <a:latin typeface="Oswald"/>
              <a:ea typeface="Oswald"/>
              <a:cs typeface="Oswald"/>
              <a:sym typeface="Oswald"/>
            </a:endParaRPr>
          </a:p>
        </p:txBody>
      </p:sp>
      <p:sp>
        <p:nvSpPr>
          <p:cNvPr id="421" name="Google Shape;421;p41"/>
          <p:cNvSpPr txBox="1"/>
          <p:nvPr/>
        </p:nvSpPr>
        <p:spPr>
          <a:xfrm>
            <a:off x="410210" y="1218565"/>
            <a:ext cx="8060690" cy="521970"/>
          </a:xfrm>
          <a:prstGeom prst="rect">
            <a:avLst/>
          </a:prstGeom>
          <a:noFill/>
          <a:ln>
            <a:noFill/>
          </a:ln>
        </p:spPr>
        <p:txBody>
          <a:bodyPr spcFirstLastPara="1" wrap="square" lIns="68550" tIns="34275" rIns="68550" bIns="34275" anchor="t" anchorCtr="0">
            <a:normAutofit fontScale="92500" lnSpcReduction="10000"/>
          </a:bodyPr>
          <a:lstStyle/>
          <a:p>
            <a:pPr marL="114300" marR="0" lvl="0" indent="0" algn="just" rtl="0">
              <a:lnSpc>
                <a:spcPct val="90000"/>
              </a:lnSpc>
              <a:spcBef>
                <a:spcPts val="1000"/>
              </a:spcBef>
              <a:spcAft>
                <a:spcPts val="0"/>
              </a:spcAft>
              <a:buClr>
                <a:schemeClr val="dk1"/>
              </a:buClr>
              <a:buSzPts val="1800"/>
              <a:buFont typeface="Arial"/>
              <a:buNone/>
            </a:pPr>
            <a:r>
              <a:rPr lang="pt-BR" sz="1400" b="0" i="0" u="none" strike="noStrike" cap="none">
                <a:solidFill>
                  <a:schemeClr val="dk1"/>
                </a:solidFill>
                <a:latin typeface="Arial"/>
                <a:ea typeface="Arial"/>
                <a:cs typeface="Arial"/>
                <a:sym typeface="Arial"/>
              </a:rPr>
              <a:t>De acordo com a teoria dos Van Hiele, explorada no texto proposto para estudo, a tarefa a seguir estaria mais adequada para qual nível de desenvolvimento do pensamento geométrico?</a:t>
            </a:r>
            <a:endParaRPr sz="1400" b="0" i="0" u="none" strike="noStrike" cap="none">
              <a:solidFill>
                <a:schemeClr val="dk1"/>
              </a:solidFill>
              <a:latin typeface="Arial"/>
              <a:ea typeface="Arial"/>
              <a:cs typeface="Arial"/>
              <a:sym typeface="Arial"/>
            </a:endParaRPr>
          </a:p>
        </p:txBody>
      </p:sp>
      <p:sp>
        <p:nvSpPr>
          <p:cNvPr id="422" name="Google Shape;422;p41"/>
          <p:cNvSpPr txBox="1"/>
          <p:nvPr/>
        </p:nvSpPr>
        <p:spPr>
          <a:xfrm>
            <a:off x="488950" y="2294255"/>
            <a:ext cx="1919605" cy="1098550"/>
          </a:xfrm>
          <a:prstGeom prst="rect">
            <a:avLst/>
          </a:prstGeom>
          <a:noFill/>
          <a:ln>
            <a:noFill/>
          </a:ln>
        </p:spPr>
        <p:txBody>
          <a:bodyPr spcFirstLastPara="1" wrap="square" lIns="68550" tIns="34275" rIns="68550" bIns="342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RECONHECIMENTO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ANÁLISE</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ORDENAÇÃO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DEDUÇÃO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RIGOR</a:t>
            </a:r>
            <a:endParaRPr sz="1500" b="0" i="0" u="none" strike="noStrike" cap="none">
              <a:solidFill>
                <a:srgbClr val="7F7F7F"/>
              </a:solidFill>
              <a:latin typeface="Calibri"/>
              <a:ea typeface="Calibri"/>
              <a:cs typeface="Calibri"/>
              <a:sym typeface="Calibri"/>
            </a:endParaRPr>
          </a:p>
        </p:txBody>
      </p:sp>
      <p:pic>
        <p:nvPicPr>
          <p:cNvPr id="423" name="Google Shape;423;p41"/>
          <p:cNvPicPr preferRelativeResize="0"/>
          <p:nvPr/>
        </p:nvPicPr>
        <p:blipFill rotWithShape="1">
          <a:blip r:embed="rId5">
            <a:alphaModFix/>
          </a:blip>
          <a:srcRect l="5242" t="6399" r="2310" b="15279"/>
          <a:stretch/>
        </p:blipFill>
        <p:spPr>
          <a:xfrm>
            <a:off x="5557520" y="1833245"/>
            <a:ext cx="2586355" cy="2028825"/>
          </a:xfrm>
          <a:prstGeom prst="rect">
            <a:avLst/>
          </a:prstGeom>
          <a:noFill/>
          <a:ln>
            <a:noFill/>
          </a:ln>
        </p:spPr>
      </p:pic>
      <p:pic>
        <p:nvPicPr>
          <p:cNvPr id="424" name="Google Shape;424;p41"/>
          <p:cNvPicPr preferRelativeResize="0"/>
          <p:nvPr/>
        </p:nvPicPr>
        <p:blipFill rotWithShape="1">
          <a:blip r:embed="rId6">
            <a:alphaModFix/>
          </a:blip>
          <a:srcRect/>
          <a:stretch/>
        </p:blipFill>
        <p:spPr>
          <a:xfrm>
            <a:off x="2609850" y="1765300"/>
            <a:ext cx="2325370" cy="2152650"/>
          </a:xfrm>
          <a:prstGeom prst="rect">
            <a:avLst/>
          </a:prstGeom>
          <a:noFill/>
          <a:ln>
            <a:noFill/>
          </a:ln>
        </p:spPr>
      </p:pic>
      <p:sp>
        <p:nvSpPr>
          <p:cNvPr id="425" name="Google Shape;425;p41"/>
          <p:cNvSpPr txBox="1"/>
          <p:nvPr/>
        </p:nvSpPr>
        <p:spPr>
          <a:xfrm>
            <a:off x="2609850" y="3862070"/>
            <a:ext cx="2411730" cy="241300"/>
          </a:xfrm>
          <a:prstGeom prst="rect">
            <a:avLst/>
          </a:prstGeom>
          <a:noFill/>
          <a:ln>
            <a:noFill/>
          </a:ln>
        </p:spPr>
        <p:txBody>
          <a:bodyPr spcFirstLastPara="1" wrap="square" lIns="68550" tIns="34275" rIns="68550" bIns="34275" anchor="t" anchorCtr="0">
            <a:noAutofit/>
          </a:bodyPr>
          <a:lstStyle/>
          <a:p>
            <a:pPr marL="0" marR="0" lvl="0" indent="0" algn="ctr" rtl="0">
              <a:lnSpc>
                <a:spcPct val="107000"/>
              </a:lnSpc>
              <a:spcBef>
                <a:spcPts val="0"/>
              </a:spcBef>
              <a:spcAft>
                <a:spcPts val="0"/>
              </a:spcAft>
              <a:buClr>
                <a:srgbClr val="000000"/>
              </a:buClr>
              <a:buSzPts val="1400"/>
              <a:buFont typeface="Arial"/>
              <a:buNone/>
            </a:pPr>
            <a:r>
              <a:rPr lang="pt-BR" sz="1050" b="0" i="0" u="sng" strike="noStrike" cap="none">
                <a:solidFill>
                  <a:srgbClr val="0563C1"/>
                </a:solidFill>
                <a:latin typeface="Arial"/>
                <a:ea typeface="Arial"/>
                <a:cs typeface="Arial"/>
                <a:sym typeface="Arial"/>
                <a:hlinkClick r:id="rId7">
                  <a:extLst>
                    <a:ext uri="{A12FA001-AC4F-418D-AE19-62706E023703}">
                      <ahyp:hlinkClr xmlns:ahyp="http://schemas.microsoft.com/office/drawing/2018/hyperlinkcolor" xmlns="" val="tx"/>
                    </a:ext>
                  </a:extLst>
                </a:hlinkClick>
              </a:rPr>
              <a:t>https://www.geogebra.org/m/gjjuzhcr</a:t>
            </a:r>
            <a:endParaRPr sz="1050" b="0" i="0" u="sng" strike="noStrike" cap="none">
              <a:solidFill>
                <a:srgbClr val="0563C1"/>
              </a:solidFill>
              <a:latin typeface="Arial"/>
              <a:ea typeface="Arial"/>
              <a:cs typeface="Arial"/>
              <a:sym typeface="Arial"/>
              <a:hlinkClick r:id="rId7">
                <a:extLst>
                  <a:ext uri="{A12FA001-AC4F-418D-AE19-62706E023703}">
                    <ahyp:hlinkClr xmlns:ahyp="http://schemas.microsoft.com/office/drawing/2018/hyperlinkcolor" xmlns="" val="tx"/>
                  </a:ext>
                </a:extLst>
              </a:hlinkClick>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9"/>
        <p:cNvGrpSpPr/>
        <p:nvPr/>
      </p:nvGrpSpPr>
      <p:grpSpPr>
        <a:xfrm>
          <a:off x="0" y="0"/>
          <a:ext cx="0" cy="0"/>
          <a:chOff x="0" y="0"/>
          <a:chExt cx="0" cy="0"/>
        </a:xfrm>
      </p:grpSpPr>
      <p:sp>
        <p:nvSpPr>
          <p:cNvPr id="430" name="Google Shape;430;p42">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1" name="Google Shape;431;p42"/>
          <p:cNvSpPr txBox="1"/>
          <p:nvPr/>
        </p:nvSpPr>
        <p:spPr>
          <a:xfrm>
            <a:off x="549910" y="696595"/>
            <a:ext cx="22523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TAREFA 6</a:t>
            </a:r>
            <a:endParaRPr sz="2800" b="1" i="0" u="none" strike="noStrike" cap="none">
              <a:solidFill>
                <a:srgbClr val="2F447D"/>
              </a:solidFill>
              <a:latin typeface="Oswald"/>
              <a:ea typeface="Oswald"/>
              <a:cs typeface="Oswald"/>
              <a:sym typeface="Oswald"/>
            </a:endParaRPr>
          </a:p>
        </p:txBody>
      </p:sp>
      <p:sp>
        <p:nvSpPr>
          <p:cNvPr id="432" name="Google Shape;432;p42"/>
          <p:cNvSpPr txBox="1"/>
          <p:nvPr/>
        </p:nvSpPr>
        <p:spPr>
          <a:xfrm>
            <a:off x="410210" y="1218565"/>
            <a:ext cx="8060690" cy="521970"/>
          </a:xfrm>
          <a:prstGeom prst="rect">
            <a:avLst/>
          </a:prstGeom>
          <a:noFill/>
          <a:ln>
            <a:noFill/>
          </a:ln>
        </p:spPr>
        <p:txBody>
          <a:bodyPr spcFirstLastPara="1" wrap="square" lIns="68550" tIns="34275" rIns="68550" bIns="34275" anchor="t" anchorCtr="0">
            <a:normAutofit fontScale="92500" lnSpcReduction="10000"/>
          </a:bodyPr>
          <a:lstStyle/>
          <a:p>
            <a:pPr marL="114300" marR="0" lvl="0" indent="0" algn="just" rtl="0">
              <a:lnSpc>
                <a:spcPct val="90000"/>
              </a:lnSpc>
              <a:spcBef>
                <a:spcPts val="1000"/>
              </a:spcBef>
              <a:spcAft>
                <a:spcPts val="0"/>
              </a:spcAft>
              <a:buClr>
                <a:schemeClr val="dk1"/>
              </a:buClr>
              <a:buSzPts val="1800"/>
              <a:buFont typeface="Arial"/>
              <a:buNone/>
            </a:pPr>
            <a:r>
              <a:rPr lang="pt-BR" sz="1400" b="0" i="0" u="none" strike="noStrike" cap="none">
                <a:solidFill>
                  <a:schemeClr val="dk1"/>
                </a:solidFill>
                <a:latin typeface="Arial"/>
                <a:ea typeface="Arial"/>
                <a:cs typeface="Arial"/>
                <a:sym typeface="Arial"/>
              </a:rPr>
              <a:t>De acordo com a teoria dos Van Hiele, explorada no texto proposto para estudo, a tarefa a seguir estaria mais adequada para qual nível de desenvolvimento do pensamento geométrico?</a:t>
            </a:r>
            <a:endParaRPr sz="1400" b="0" i="0" u="none" strike="noStrike" cap="none">
              <a:solidFill>
                <a:schemeClr val="dk1"/>
              </a:solidFill>
              <a:latin typeface="Arial"/>
              <a:ea typeface="Arial"/>
              <a:cs typeface="Arial"/>
              <a:sym typeface="Arial"/>
            </a:endParaRPr>
          </a:p>
        </p:txBody>
      </p:sp>
      <p:sp>
        <p:nvSpPr>
          <p:cNvPr id="433" name="Google Shape;433;p42"/>
          <p:cNvSpPr txBox="1"/>
          <p:nvPr/>
        </p:nvSpPr>
        <p:spPr>
          <a:xfrm>
            <a:off x="488950" y="2294255"/>
            <a:ext cx="1919605" cy="1098550"/>
          </a:xfrm>
          <a:prstGeom prst="rect">
            <a:avLst/>
          </a:prstGeom>
          <a:noFill/>
          <a:ln>
            <a:noFill/>
          </a:ln>
        </p:spPr>
        <p:txBody>
          <a:bodyPr spcFirstLastPara="1" wrap="square" lIns="68550" tIns="34275" rIns="68550" bIns="342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RECONHECIMENTO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ANÁLISE</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ORDENAÇÃO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DEDUÇÃO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RIGOR</a:t>
            </a:r>
            <a:endParaRPr sz="1500" b="0" i="0" u="none" strike="noStrike" cap="none">
              <a:solidFill>
                <a:srgbClr val="7F7F7F"/>
              </a:solidFill>
              <a:latin typeface="Calibri"/>
              <a:ea typeface="Calibri"/>
              <a:cs typeface="Calibri"/>
              <a:sym typeface="Calibri"/>
            </a:endParaRPr>
          </a:p>
        </p:txBody>
      </p:sp>
      <p:pic>
        <p:nvPicPr>
          <p:cNvPr id="434" name="Google Shape;434;p42"/>
          <p:cNvPicPr preferRelativeResize="0"/>
          <p:nvPr/>
        </p:nvPicPr>
        <p:blipFill rotWithShape="1">
          <a:blip r:embed="rId5">
            <a:alphaModFix/>
          </a:blip>
          <a:srcRect/>
          <a:stretch/>
        </p:blipFill>
        <p:spPr>
          <a:xfrm>
            <a:off x="2599055" y="1750060"/>
            <a:ext cx="2325370" cy="2371090"/>
          </a:xfrm>
          <a:prstGeom prst="rect">
            <a:avLst/>
          </a:prstGeom>
          <a:noFill/>
          <a:ln>
            <a:noFill/>
          </a:ln>
        </p:spPr>
      </p:pic>
      <p:pic>
        <p:nvPicPr>
          <p:cNvPr id="435" name="Google Shape;435;p42"/>
          <p:cNvPicPr preferRelativeResize="0"/>
          <p:nvPr/>
        </p:nvPicPr>
        <p:blipFill rotWithShape="1">
          <a:blip r:embed="rId6">
            <a:alphaModFix/>
          </a:blip>
          <a:srcRect t="14313" b="27590"/>
          <a:stretch/>
        </p:blipFill>
        <p:spPr>
          <a:xfrm>
            <a:off x="5209540" y="2005965"/>
            <a:ext cx="2834005" cy="1859280"/>
          </a:xfrm>
          <a:prstGeom prst="rect">
            <a:avLst/>
          </a:prstGeom>
          <a:noFill/>
          <a:ln>
            <a:noFill/>
          </a:ln>
        </p:spPr>
      </p:pic>
      <p:sp>
        <p:nvSpPr>
          <p:cNvPr id="436" name="Google Shape;436;p42"/>
          <p:cNvSpPr txBox="1"/>
          <p:nvPr/>
        </p:nvSpPr>
        <p:spPr>
          <a:xfrm>
            <a:off x="2374900" y="4130675"/>
            <a:ext cx="2773680" cy="2413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pt-BR" sz="1050" b="0" i="0" u="sng" strike="noStrike" cap="none" dirty="0">
                <a:solidFill>
                  <a:srgbClr val="000000"/>
                </a:solidFill>
                <a:latin typeface="Arial"/>
                <a:ea typeface="Arial"/>
                <a:cs typeface="Arial"/>
                <a:sym typeface="Arial"/>
                <a:hlinkClick r:id="rId7">
                  <a:extLst>
                    <a:ext uri="{A12FA001-AC4F-418D-AE19-62706E023703}">
                      <ahyp:hlinkClr xmlns:ahyp="http://schemas.microsoft.com/office/drawing/2018/hyperlinkcolor" xmlns="" val="tx"/>
                    </a:ext>
                  </a:extLst>
                </a:hlinkClick>
              </a:rPr>
              <a:t>https://www.geogebra.org/m/tzemb6af</a:t>
            </a:r>
            <a:endParaRPr sz="1050" b="0" i="0" u="sng" strike="noStrike" cap="none" dirty="0">
              <a:solidFill>
                <a:srgbClr val="000000"/>
              </a:solidFill>
              <a:latin typeface="Arial"/>
              <a:ea typeface="Arial"/>
              <a:cs typeface="Arial"/>
              <a:sym typeface="Arial"/>
              <a:hlinkClick r:id="rId7">
                <a:extLst>
                  <a:ext uri="{A12FA001-AC4F-418D-AE19-62706E023703}">
                    <ahyp:hlinkClr xmlns:ahyp="http://schemas.microsoft.com/office/drawing/2018/hyperlinkcolor" xmlns="" val="tx"/>
                  </a:ext>
                </a:extLst>
              </a:hlinkClick>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0"/>
        <p:cNvGrpSpPr/>
        <p:nvPr/>
      </p:nvGrpSpPr>
      <p:grpSpPr>
        <a:xfrm>
          <a:off x="0" y="0"/>
          <a:ext cx="0" cy="0"/>
          <a:chOff x="0" y="0"/>
          <a:chExt cx="0" cy="0"/>
        </a:xfrm>
      </p:grpSpPr>
      <p:sp>
        <p:nvSpPr>
          <p:cNvPr id="441" name="Google Shape;441;p43">
            <a:hlinkClick r:id="rId4"/>
          </p:cNvPr>
          <p:cNvSpPr/>
          <p:nvPr/>
        </p:nvSpPr>
        <p:spPr>
          <a:xfrm>
            <a:off x="104775" y="-46038"/>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2" name="Google Shape;442;p43"/>
          <p:cNvSpPr txBox="1"/>
          <p:nvPr/>
        </p:nvSpPr>
        <p:spPr>
          <a:xfrm>
            <a:off x="549910" y="696595"/>
            <a:ext cx="2252345"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TAREFA 7</a:t>
            </a:r>
            <a:endParaRPr sz="2800" b="1" i="0" u="none" strike="noStrike" cap="none">
              <a:solidFill>
                <a:srgbClr val="2F447D"/>
              </a:solidFill>
              <a:latin typeface="Oswald"/>
              <a:ea typeface="Oswald"/>
              <a:cs typeface="Oswald"/>
              <a:sym typeface="Oswald"/>
            </a:endParaRPr>
          </a:p>
        </p:txBody>
      </p:sp>
      <p:sp>
        <p:nvSpPr>
          <p:cNvPr id="443" name="Google Shape;443;p43"/>
          <p:cNvSpPr txBox="1"/>
          <p:nvPr/>
        </p:nvSpPr>
        <p:spPr>
          <a:xfrm>
            <a:off x="410210" y="1218565"/>
            <a:ext cx="8060690" cy="521970"/>
          </a:xfrm>
          <a:prstGeom prst="rect">
            <a:avLst/>
          </a:prstGeom>
          <a:noFill/>
          <a:ln>
            <a:noFill/>
          </a:ln>
        </p:spPr>
        <p:txBody>
          <a:bodyPr spcFirstLastPara="1" wrap="square" lIns="68550" tIns="34275" rIns="68550" bIns="34275" anchor="t" anchorCtr="0">
            <a:normAutofit fontScale="92500" lnSpcReduction="10000"/>
          </a:bodyPr>
          <a:lstStyle/>
          <a:p>
            <a:pPr marL="114300" marR="0" lvl="0" indent="0" algn="just" rtl="0">
              <a:lnSpc>
                <a:spcPct val="90000"/>
              </a:lnSpc>
              <a:spcBef>
                <a:spcPts val="1000"/>
              </a:spcBef>
              <a:spcAft>
                <a:spcPts val="0"/>
              </a:spcAft>
              <a:buClr>
                <a:schemeClr val="dk1"/>
              </a:buClr>
              <a:buSzPts val="1800"/>
              <a:buFont typeface="Arial"/>
              <a:buNone/>
            </a:pPr>
            <a:r>
              <a:rPr lang="pt-BR" sz="1400" b="0" i="0" u="none" strike="noStrike" cap="none">
                <a:solidFill>
                  <a:schemeClr val="dk1"/>
                </a:solidFill>
                <a:latin typeface="Arial"/>
                <a:ea typeface="Arial"/>
                <a:cs typeface="Arial"/>
                <a:sym typeface="Arial"/>
              </a:rPr>
              <a:t>De acordo com a teoria dos Van Hiele, explorada no texto proposto para estudo, a tarefa a seguir estaria mais adequada para qual nível de desenvolvimento do pensamento geométrico?</a:t>
            </a:r>
            <a:endParaRPr sz="1400" b="0" i="0" u="none" strike="noStrike" cap="none">
              <a:solidFill>
                <a:schemeClr val="dk1"/>
              </a:solidFill>
              <a:latin typeface="Arial"/>
              <a:ea typeface="Arial"/>
              <a:cs typeface="Arial"/>
              <a:sym typeface="Arial"/>
            </a:endParaRPr>
          </a:p>
        </p:txBody>
      </p:sp>
      <p:sp>
        <p:nvSpPr>
          <p:cNvPr id="444" name="Google Shape;444;p43"/>
          <p:cNvSpPr txBox="1"/>
          <p:nvPr/>
        </p:nvSpPr>
        <p:spPr>
          <a:xfrm>
            <a:off x="488950" y="2294255"/>
            <a:ext cx="1919605" cy="1098550"/>
          </a:xfrm>
          <a:prstGeom prst="rect">
            <a:avLst/>
          </a:prstGeom>
          <a:noFill/>
          <a:ln>
            <a:noFill/>
          </a:ln>
        </p:spPr>
        <p:txBody>
          <a:bodyPr spcFirstLastPara="1" wrap="square" lIns="68550" tIns="34275" rIns="68550" bIns="342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RECONHECIMENTO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ANÁLISE</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ORDENAÇÃO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DEDUÇÃO</a:t>
            </a:r>
            <a:endParaRPr sz="105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Calibri"/>
              <a:buNone/>
            </a:pPr>
            <a:r>
              <a:rPr lang="pt-BR" sz="1500" b="0" i="0" u="none" strike="noStrike" cap="none">
                <a:solidFill>
                  <a:srgbClr val="7F7F7F"/>
                </a:solidFill>
                <a:latin typeface="Calibri"/>
                <a:ea typeface="Calibri"/>
                <a:cs typeface="Calibri"/>
                <a:sym typeface="Calibri"/>
              </a:rPr>
              <a:t>RIGOR</a:t>
            </a:r>
            <a:endParaRPr sz="1500" b="0" i="0" u="none" strike="noStrike" cap="none">
              <a:solidFill>
                <a:srgbClr val="7F7F7F"/>
              </a:solidFill>
              <a:latin typeface="Calibri"/>
              <a:ea typeface="Calibri"/>
              <a:cs typeface="Calibri"/>
              <a:sym typeface="Calibri"/>
            </a:endParaRPr>
          </a:p>
        </p:txBody>
      </p:sp>
      <p:pic>
        <p:nvPicPr>
          <p:cNvPr id="445" name="Google Shape;445;p43"/>
          <p:cNvPicPr preferRelativeResize="0"/>
          <p:nvPr/>
        </p:nvPicPr>
        <p:blipFill rotWithShape="1">
          <a:blip r:embed="rId5">
            <a:alphaModFix/>
          </a:blip>
          <a:srcRect t="21744" b="22460"/>
          <a:stretch/>
        </p:blipFill>
        <p:spPr>
          <a:xfrm>
            <a:off x="5118100" y="2176780"/>
            <a:ext cx="3352800" cy="1848485"/>
          </a:xfrm>
          <a:prstGeom prst="rect">
            <a:avLst/>
          </a:prstGeom>
          <a:noFill/>
          <a:ln>
            <a:noFill/>
          </a:ln>
        </p:spPr>
      </p:pic>
      <p:pic>
        <p:nvPicPr>
          <p:cNvPr id="446" name="Google Shape;446;p43"/>
          <p:cNvPicPr preferRelativeResize="0"/>
          <p:nvPr/>
        </p:nvPicPr>
        <p:blipFill rotWithShape="1">
          <a:blip r:embed="rId6">
            <a:alphaModFix/>
          </a:blip>
          <a:srcRect/>
          <a:stretch/>
        </p:blipFill>
        <p:spPr>
          <a:xfrm>
            <a:off x="2408555" y="1916430"/>
            <a:ext cx="2398395" cy="2368550"/>
          </a:xfrm>
          <a:prstGeom prst="rect">
            <a:avLst/>
          </a:prstGeom>
          <a:noFill/>
          <a:ln>
            <a:noFill/>
          </a:ln>
        </p:spPr>
      </p:pic>
      <p:sp>
        <p:nvSpPr>
          <p:cNvPr id="447" name="Google Shape;447;p43">
            <a:hlinkClick r:id="rId7"/>
          </p:cNvPr>
          <p:cNvSpPr txBox="1"/>
          <p:nvPr/>
        </p:nvSpPr>
        <p:spPr>
          <a:xfrm>
            <a:off x="1713230" y="4284980"/>
            <a:ext cx="3789680" cy="187325"/>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pt-BR" sz="1050"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xmlns="" val="tx"/>
                    </a:ext>
                  </a:extLst>
                </a:hlinkClick>
              </a:rPr>
              <a:t>https://www.geogebra.org/m/jsupp8hk</a:t>
            </a:r>
            <a:endParaRPr sz="1050"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xmlns="" val="tx"/>
                  </a:ext>
                </a:extLst>
              </a:hlinkClick>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6"/>
        <p:cNvGrpSpPr/>
        <p:nvPr/>
      </p:nvGrpSpPr>
      <p:grpSpPr>
        <a:xfrm>
          <a:off x="0" y="0"/>
          <a:ext cx="0" cy="0"/>
          <a:chOff x="0" y="0"/>
          <a:chExt cx="0" cy="0"/>
        </a:xfrm>
      </p:grpSpPr>
      <p:sp>
        <p:nvSpPr>
          <p:cNvPr id="3" name="CaixaDeTexto 2">
            <a:extLst>
              <a:ext uri="{FF2B5EF4-FFF2-40B4-BE49-F238E27FC236}">
                <a16:creationId xmlns:a16="http://schemas.microsoft.com/office/drawing/2014/main" xmlns="" id="{97CB8DBA-967E-1C5A-C96D-459A9B06E4EC}"/>
              </a:ext>
            </a:extLst>
          </p:cNvPr>
          <p:cNvSpPr txBox="1"/>
          <p:nvPr/>
        </p:nvSpPr>
        <p:spPr>
          <a:xfrm>
            <a:off x="2575932" y="567224"/>
            <a:ext cx="4572000" cy="338554"/>
          </a:xfrm>
          <a:prstGeom prst="rect">
            <a:avLst/>
          </a:prstGeom>
          <a:noFill/>
        </p:spPr>
        <p:txBody>
          <a:bodyPr wrap="square">
            <a:spAutoFit/>
          </a:bodyPr>
          <a:lstStyle/>
          <a:p>
            <a:r>
              <a:rPr lang="pt-BR" sz="1600" dirty="0"/>
              <a:t>Atividades segundo a Teoria de van </a:t>
            </a:r>
            <a:r>
              <a:rPr lang="pt-BR" sz="1600" dirty="0" err="1"/>
              <a:t>Hiele</a:t>
            </a:r>
            <a:endParaRPr lang="pt-BR" sz="1600" dirty="0"/>
          </a:p>
        </p:txBody>
      </p:sp>
      <p:sp>
        <p:nvSpPr>
          <p:cNvPr id="5" name="CaixaDeTexto 4">
            <a:extLst>
              <a:ext uri="{FF2B5EF4-FFF2-40B4-BE49-F238E27FC236}">
                <a16:creationId xmlns:a16="http://schemas.microsoft.com/office/drawing/2014/main" xmlns="" id="{40736365-62F1-B3D4-1F51-4F427BA6426D}"/>
              </a:ext>
            </a:extLst>
          </p:cNvPr>
          <p:cNvSpPr txBox="1"/>
          <p:nvPr/>
        </p:nvSpPr>
        <p:spPr>
          <a:xfrm>
            <a:off x="1252653" y="1463550"/>
            <a:ext cx="6642410" cy="2632003"/>
          </a:xfrm>
          <a:prstGeom prst="rect">
            <a:avLst/>
          </a:prstGeom>
          <a:noFill/>
        </p:spPr>
        <p:txBody>
          <a:bodyPr wrap="square">
            <a:spAutoFit/>
          </a:bodyPr>
          <a:lstStyle/>
          <a:p>
            <a:pPr algn="just">
              <a:lnSpc>
                <a:spcPct val="150000"/>
              </a:lnSpc>
              <a:buFont typeface="Arial" panose="020B0604020202020204" pitchFamily="34" charset="0"/>
              <a:buChar char="•"/>
            </a:pPr>
            <a:r>
              <a:rPr lang="pt-BR" sz="1600" b="1" dirty="0"/>
              <a:t>Caça às formas</a:t>
            </a:r>
            <a:r>
              <a:rPr lang="pt-BR" sz="1600" dirty="0"/>
              <a:t>: pedir que os alunos encontrem objetos no ambiente escolar que tenham formas geométricas (porta = retângulo, roda = círculo).</a:t>
            </a:r>
          </a:p>
          <a:p>
            <a:pPr algn="just">
              <a:lnSpc>
                <a:spcPct val="150000"/>
              </a:lnSpc>
              <a:buFont typeface="Arial" panose="020B0604020202020204" pitchFamily="34" charset="0"/>
              <a:buChar char="•"/>
            </a:pPr>
            <a:r>
              <a:rPr lang="pt-BR" sz="1600" b="1" dirty="0"/>
              <a:t>Bingo das formas</a:t>
            </a:r>
            <a:r>
              <a:rPr lang="pt-BR" sz="1600" dirty="0"/>
              <a:t>: cartões com figuras geométricas; o professor mostra uma forma e o aluno marca no cartão.</a:t>
            </a:r>
          </a:p>
          <a:p>
            <a:pPr algn="just">
              <a:lnSpc>
                <a:spcPct val="150000"/>
              </a:lnSpc>
              <a:buFont typeface="Arial" panose="020B0604020202020204" pitchFamily="34" charset="0"/>
              <a:buChar char="•"/>
            </a:pPr>
            <a:r>
              <a:rPr lang="pt-BR" sz="1600" b="1" dirty="0"/>
              <a:t>Desenho livre com formas</a:t>
            </a:r>
            <a:r>
              <a:rPr lang="pt-BR" sz="1600" dirty="0"/>
              <a:t>: criar uma paisagem usando apenas triângulos, quadrados, círculos etc.</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6">
          <a:extLst>
            <a:ext uri="{FF2B5EF4-FFF2-40B4-BE49-F238E27FC236}">
              <a16:creationId xmlns:a16="http://schemas.microsoft.com/office/drawing/2014/main" xmlns="" id="{3D2F8CC7-7489-4BB2-C8F9-6651EA8ECAC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0224D15B-F68F-2B05-0805-FC4BEFC2AA54}"/>
              </a:ext>
            </a:extLst>
          </p:cNvPr>
          <p:cNvSpPr txBox="1"/>
          <p:nvPr/>
        </p:nvSpPr>
        <p:spPr>
          <a:xfrm>
            <a:off x="2575932" y="567224"/>
            <a:ext cx="4572000" cy="338554"/>
          </a:xfrm>
          <a:prstGeom prst="rect">
            <a:avLst/>
          </a:prstGeom>
          <a:noFill/>
        </p:spPr>
        <p:txBody>
          <a:bodyPr wrap="square">
            <a:spAutoFit/>
          </a:bodyPr>
          <a:lstStyle/>
          <a:p>
            <a:r>
              <a:rPr lang="pt-BR" sz="1600" dirty="0"/>
              <a:t>Atividades segundo a Teoria de van </a:t>
            </a:r>
            <a:r>
              <a:rPr lang="pt-BR" sz="1600" dirty="0" err="1"/>
              <a:t>Hiele</a:t>
            </a:r>
            <a:endParaRPr lang="pt-BR" sz="1600" dirty="0"/>
          </a:p>
        </p:txBody>
      </p:sp>
      <p:sp>
        <p:nvSpPr>
          <p:cNvPr id="8" name="Rectangle 5">
            <a:extLst>
              <a:ext uri="{FF2B5EF4-FFF2-40B4-BE49-F238E27FC236}">
                <a16:creationId xmlns:a16="http://schemas.microsoft.com/office/drawing/2014/main" xmlns="" id="{F293D9B4-11C2-02B6-B67E-F68903A1E9D5}"/>
              </a:ext>
            </a:extLst>
          </p:cNvPr>
          <p:cNvSpPr>
            <a:spLocks noChangeArrowheads="1"/>
          </p:cNvSpPr>
          <p:nvPr/>
        </p:nvSpPr>
        <p:spPr bwMode="auto">
          <a:xfrm>
            <a:off x="391594" y="1657571"/>
            <a:ext cx="8105636" cy="226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Char char="•"/>
              <a:tabLst/>
            </a:pPr>
            <a:r>
              <a:rPr kumimoji="0" lang="pt-BR" altLang="pt-BR" sz="1600" b="1" i="0" u="none" strike="noStrike" cap="none" normalizeH="0" baseline="0" dirty="0">
                <a:ln>
                  <a:noFill/>
                </a:ln>
                <a:solidFill>
                  <a:schemeClr val="tx1"/>
                </a:solidFill>
                <a:effectLst/>
                <a:latin typeface="Arial" panose="020B0604020202020204" pitchFamily="34" charset="0"/>
              </a:rPr>
              <a:t>Classificação de figuras</a:t>
            </a:r>
            <a:r>
              <a:rPr kumimoji="0" lang="pt-BR" altLang="pt-BR" sz="1600" b="0" i="0" u="none" strike="noStrike" cap="none" normalizeH="0" baseline="0" dirty="0">
                <a:ln>
                  <a:noFill/>
                </a:ln>
                <a:solidFill>
                  <a:schemeClr val="tx1"/>
                </a:solidFill>
                <a:effectLst/>
                <a:latin typeface="Arial" panose="020B0604020202020204" pitchFamily="34" charset="0"/>
              </a:rPr>
              <a:t>: separar quadriláteros de triângulos, ou figuras com lados iguais e diferentes.</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pt-BR" altLang="pt-BR" sz="1600" b="1" i="0" u="none" strike="noStrike" cap="none" normalizeH="0" baseline="0" dirty="0">
                <a:ln>
                  <a:noFill/>
                </a:ln>
                <a:solidFill>
                  <a:schemeClr val="tx1"/>
                </a:solidFill>
                <a:effectLst/>
                <a:latin typeface="Arial" panose="020B0604020202020204" pitchFamily="34" charset="0"/>
              </a:rPr>
              <a:t>Dobradura da simetria</a:t>
            </a:r>
            <a:r>
              <a:rPr kumimoji="0" lang="pt-BR" altLang="pt-BR" sz="1600" b="0" i="0" u="none" strike="noStrike" cap="none" normalizeH="0" baseline="0" dirty="0">
                <a:ln>
                  <a:noFill/>
                </a:ln>
                <a:solidFill>
                  <a:schemeClr val="tx1"/>
                </a:solidFill>
                <a:effectLst/>
                <a:latin typeface="Arial" panose="020B0604020202020204" pitchFamily="34" charset="0"/>
              </a:rPr>
              <a:t>: dobrar papéis para verificar se a figura tem eixo(s) de simetria.</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pt-BR" altLang="pt-BR" sz="1600" b="1" i="0" u="none" strike="noStrike" cap="none" normalizeH="0" baseline="0" dirty="0">
                <a:ln>
                  <a:noFill/>
                </a:ln>
                <a:solidFill>
                  <a:schemeClr val="tx1"/>
                </a:solidFill>
                <a:effectLst/>
                <a:latin typeface="Arial" panose="020B0604020202020204" pitchFamily="34" charset="0"/>
              </a:rPr>
              <a:t>Jogo do “Quem sou eu geométrico”</a:t>
            </a:r>
            <a:r>
              <a:rPr kumimoji="0" lang="pt-BR" altLang="pt-BR" sz="1600" b="0" i="0" u="none" strike="noStrike" cap="none" normalizeH="0" baseline="0" dirty="0">
                <a:ln>
                  <a:noFill/>
                </a:ln>
                <a:solidFill>
                  <a:schemeClr val="tx1"/>
                </a:solidFill>
                <a:effectLst/>
                <a:latin typeface="Arial" panose="020B0604020202020204" pitchFamily="34" charset="0"/>
              </a:rPr>
              <a:t>: o professor descreve propriedades (“tenho quatro lados iguais e ângulos retos”) e os alunos adivinham a figura.</a:t>
            </a:r>
          </a:p>
        </p:txBody>
      </p:sp>
    </p:spTree>
    <p:extLst>
      <p:ext uri="{BB962C8B-B14F-4D97-AF65-F5344CB8AC3E}">
        <p14:creationId xmlns:p14="http://schemas.microsoft.com/office/powerpoint/2010/main" val="3018508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6">
          <a:extLst>
            <a:ext uri="{FF2B5EF4-FFF2-40B4-BE49-F238E27FC236}">
              <a16:creationId xmlns:a16="http://schemas.microsoft.com/office/drawing/2014/main" xmlns="" id="{D1D92E72-0F2A-DA59-113B-DBE8535D992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DB22C276-61EA-B3CE-E5E2-8E7E450DE57F}"/>
              </a:ext>
            </a:extLst>
          </p:cNvPr>
          <p:cNvSpPr txBox="1"/>
          <p:nvPr/>
        </p:nvSpPr>
        <p:spPr>
          <a:xfrm>
            <a:off x="2575932" y="567224"/>
            <a:ext cx="4572000" cy="338554"/>
          </a:xfrm>
          <a:prstGeom prst="rect">
            <a:avLst/>
          </a:prstGeom>
          <a:noFill/>
        </p:spPr>
        <p:txBody>
          <a:bodyPr wrap="square">
            <a:spAutoFit/>
          </a:bodyPr>
          <a:lstStyle/>
          <a:p>
            <a:r>
              <a:rPr lang="pt-BR" sz="1600" dirty="0"/>
              <a:t>Atividades segundo a Teoria de van </a:t>
            </a:r>
            <a:r>
              <a:rPr lang="pt-BR" sz="1600" dirty="0" err="1"/>
              <a:t>Hiele</a:t>
            </a:r>
            <a:endParaRPr lang="pt-BR" sz="1600" dirty="0"/>
          </a:p>
        </p:txBody>
      </p:sp>
      <p:sp>
        <p:nvSpPr>
          <p:cNvPr id="4" name="Rectangle 2">
            <a:extLst>
              <a:ext uri="{FF2B5EF4-FFF2-40B4-BE49-F238E27FC236}">
                <a16:creationId xmlns:a16="http://schemas.microsoft.com/office/drawing/2014/main" xmlns="" id="{B8BA43D2-7DC8-CEC5-F3B0-76D379F33E9C}"/>
              </a:ext>
            </a:extLst>
          </p:cNvPr>
          <p:cNvSpPr>
            <a:spLocks noChangeArrowheads="1"/>
          </p:cNvSpPr>
          <p:nvPr/>
        </p:nvSpPr>
        <p:spPr bwMode="auto">
          <a:xfrm rot="10800000" flipV="1">
            <a:off x="831509" y="1389270"/>
            <a:ext cx="7093291" cy="263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Char char="•"/>
              <a:tabLst/>
            </a:pPr>
            <a:r>
              <a:rPr kumimoji="0" lang="pt-BR" altLang="pt-BR" sz="1600" b="1" i="0" u="none" strike="noStrike" cap="none" normalizeH="0" baseline="0" dirty="0">
                <a:ln>
                  <a:noFill/>
                </a:ln>
                <a:solidFill>
                  <a:schemeClr val="tx1"/>
                </a:solidFill>
                <a:effectLst/>
                <a:latin typeface="Arial" panose="020B0604020202020204" pitchFamily="34" charset="0"/>
              </a:rPr>
              <a:t>Árvore de classificação</a:t>
            </a:r>
            <a:r>
              <a:rPr kumimoji="0" lang="pt-BR" altLang="pt-BR" sz="1600" b="0" i="0" u="none" strike="noStrike" cap="none" normalizeH="0" baseline="0" dirty="0">
                <a:ln>
                  <a:noFill/>
                </a:ln>
                <a:solidFill>
                  <a:schemeClr val="tx1"/>
                </a:solidFill>
                <a:effectLst/>
                <a:latin typeface="Arial" panose="020B0604020202020204" pitchFamily="34" charset="0"/>
              </a:rPr>
              <a:t>: montar um esquema mostrando que todo quadrado é também um retângulo e um losango, mas nem todo retângulo é quadrado.</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pt-BR" altLang="pt-BR" sz="1600" b="1" i="0" u="none" strike="noStrike" cap="none" normalizeH="0" baseline="0" dirty="0">
                <a:ln>
                  <a:noFill/>
                </a:ln>
                <a:solidFill>
                  <a:schemeClr val="tx1"/>
                </a:solidFill>
                <a:effectLst/>
                <a:latin typeface="Arial" panose="020B0604020202020204" pitchFamily="34" charset="0"/>
              </a:rPr>
              <a:t>Desafio das pistas</a:t>
            </a:r>
            <a:r>
              <a:rPr kumimoji="0" lang="pt-BR" altLang="pt-BR" sz="1600" b="0" i="0" u="none" strike="noStrike" cap="none" normalizeH="0" baseline="0" dirty="0">
                <a:ln>
                  <a:noFill/>
                </a:ln>
                <a:solidFill>
                  <a:schemeClr val="tx1"/>
                </a:solidFill>
                <a:effectLst/>
                <a:latin typeface="Arial" panose="020B0604020202020204" pitchFamily="34" charset="0"/>
              </a:rPr>
              <a:t>: dar dicas do tipo “todos os meus lados são iguais, mas não sou quadrado” → resposta: losango.</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pt-BR" altLang="pt-BR" sz="1600" b="1" i="0" u="none" strike="noStrike" cap="none" normalizeH="0" baseline="0" dirty="0">
                <a:ln>
                  <a:noFill/>
                </a:ln>
                <a:solidFill>
                  <a:schemeClr val="tx1"/>
                </a:solidFill>
                <a:effectLst/>
                <a:latin typeface="Arial" panose="020B0604020202020204" pitchFamily="34" charset="0"/>
              </a:rPr>
              <a:t>Construção em malha quadriculada</a:t>
            </a:r>
            <a:r>
              <a:rPr kumimoji="0" lang="pt-BR" altLang="pt-BR" sz="1600" b="0" i="0" u="none" strike="noStrike" cap="none" normalizeH="0" baseline="0" dirty="0">
                <a:ln>
                  <a:noFill/>
                </a:ln>
                <a:solidFill>
                  <a:schemeClr val="tx1"/>
                </a:solidFill>
                <a:effectLst/>
                <a:latin typeface="Arial" panose="020B0604020202020204" pitchFamily="34" charset="0"/>
              </a:rPr>
              <a:t>: desenhar quadrados, retângulos e losangos e comparar propriedades.</a:t>
            </a:r>
          </a:p>
        </p:txBody>
      </p:sp>
    </p:spTree>
    <p:extLst>
      <p:ext uri="{BB962C8B-B14F-4D97-AF65-F5344CB8AC3E}">
        <p14:creationId xmlns:p14="http://schemas.microsoft.com/office/powerpoint/2010/main" val="40980241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1"/>
        <p:cNvGrpSpPr/>
        <p:nvPr/>
      </p:nvGrpSpPr>
      <p:grpSpPr>
        <a:xfrm>
          <a:off x="0" y="0"/>
          <a:ext cx="0" cy="0"/>
          <a:chOff x="0" y="0"/>
          <a:chExt cx="0" cy="0"/>
        </a:xfrm>
      </p:grpSpPr>
      <p:sp>
        <p:nvSpPr>
          <p:cNvPr id="452" name="Google Shape;452;p44"/>
          <p:cNvSpPr txBox="1"/>
          <p:nvPr/>
        </p:nvSpPr>
        <p:spPr>
          <a:xfrm>
            <a:off x="4023360" y="1400175"/>
            <a:ext cx="4363720" cy="2676525"/>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400"/>
              <a:buFont typeface="Arial"/>
              <a:buChar char="•"/>
            </a:pPr>
            <a:r>
              <a:rPr lang="pt-BR" sz="1400" b="0" i="0" u="none" strike="noStrike" cap="none">
                <a:solidFill>
                  <a:srgbClr val="000000"/>
                </a:solidFill>
                <a:latin typeface="Arial"/>
                <a:ea typeface="Arial"/>
                <a:cs typeface="Arial"/>
                <a:sym typeface="Arial"/>
              </a:rPr>
              <a:t>Não se conhece ao certo a origem do tangram. Nem a data de criação, nem o seu autor. </a:t>
            </a:r>
            <a:endParaRPr sz="1400" b="0" i="0" u="none" strike="noStrike" cap="none">
              <a:solidFill>
                <a:srgbClr val="000000"/>
              </a:solidFill>
              <a:latin typeface="Arial"/>
              <a:ea typeface="Arial"/>
              <a:cs typeface="Arial"/>
              <a:sym typeface="Arial"/>
            </a:endParaRPr>
          </a:p>
          <a:p>
            <a:pPr marL="285750" marR="0" lvl="0" indent="-19685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pt-BR" sz="1400" b="0" i="0" u="none" strike="noStrike" cap="none">
                <a:solidFill>
                  <a:srgbClr val="000000"/>
                </a:solidFill>
                <a:latin typeface="Arial"/>
                <a:ea typeface="Arial"/>
                <a:cs typeface="Arial"/>
                <a:sym typeface="Arial"/>
              </a:rPr>
              <a:t>O tangram é um quebra-cabeça de origem chinesa, praticado há muitos séculos em todo o Oriente. </a:t>
            </a:r>
            <a:endParaRPr sz="1400" b="0" i="0" u="none" strike="noStrike" cap="none">
              <a:solidFill>
                <a:srgbClr val="000000"/>
              </a:solidFill>
              <a:latin typeface="Arial"/>
              <a:ea typeface="Arial"/>
              <a:cs typeface="Arial"/>
              <a:sym typeface="Arial"/>
            </a:endParaRPr>
          </a:p>
          <a:p>
            <a:pPr marL="285750" marR="0" lvl="0" indent="-19685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pt-BR" sz="1400" b="0" i="0" u="none" strike="noStrike" cap="none">
                <a:solidFill>
                  <a:srgbClr val="000000"/>
                </a:solidFill>
                <a:latin typeface="Arial"/>
                <a:ea typeface="Arial"/>
                <a:cs typeface="Arial"/>
                <a:sym typeface="Arial"/>
              </a:rPr>
              <a:t>Segundo a lenda, o jogo surgiu quando um monge chinês deixou cair uma porcelana quadrada, que se partiu em sete pedaços – daí seu nome, que significa “ tábua das sete sabedorias” ou “tábua das sete sutilezas” .</a:t>
            </a:r>
            <a:endParaRPr sz="1400" b="0" i="0" u="none" strike="noStrike" cap="none">
              <a:solidFill>
                <a:srgbClr val="000000"/>
              </a:solidFill>
              <a:latin typeface="Arial"/>
              <a:ea typeface="Arial"/>
              <a:cs typeface="Arial"/>
              <a:sym typeface="Arial"/>
            </a:endParaRPr>
          </a:p>
        </p:txBody>
      </p:sp>
      <p:pic>
        <p:nvPicPr>
          <p:cNvPr id="453" name="Google Shape;453;p44" descr="O Tangram serve de auxílio para as disciplinas de Matemática e Educação Artística"/>
          <p:cNvPicPr preferRelativeResize="0"/>
          <p:nvPr/>
        </p:nvPicPr>
        <p:blipFill rotWithShape="1">
          <a:blip r:embed="rId4">
            <a:alphaModFix/>
          </a:blip>
          <a:srcRect/>
          <a:stretch/>
        </p:blipFill>
        <p:spPr>
          <a:xfrm>
            <a:off x="327660" y="1203325"/>
            <a:ext cx="3529330" cy="3070225"/>
          </a:xfrm>
          <a:prstGeom prst="rect">
            <a:avLst/>
          </a:prstGeom>
          <a:noFill/>
          <a:ln>
            <a:noFill/>
          </a:ln>
        </p:spPr>
      </p:pic>
      <p:sp>
        <p:nvSpPr>
          <p:cNvPr id="454" name="Google Shape;454;p44"/>
          <p:cNvSpPr txBox="1"/>
          <p:nvPr/>
        </p:nvSpPr>
        <p:spPr>
          <a:xfrm>
            <a:off x="2209800" y="386080"/>
            <a:ext cx="61773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500" b="1" i="0" u="none" strike="noStrike" cap="none">
                <a:solidFill>
                  <a:srgbClr val="2F447D"/>
                </a:solidFill>
                <a:latin typeface="Oswald"/>
                <a:ea typeface="Oswald"/>
                <a:cs typeface="Oswald"/>
                <a:sym typeface="Oswald"/>
              </a:rPr>
              <a:t>A CONFIGURAÇÃO GEOMÉTRICA DO TANGRAM</a:t>
            </a:r>
            <a:endParaRPr sz="2500" b="1" i="0" u="none" strike="noStrike" cap="none">
              <a:solidFill>
                <a:srgbClr val="2F447D"/>
              </a:solidFill>
              <a:latin typeface="Oswald"/>
              <a:ea typeface="Oswald"/>
              <a:cs typeface="Oswald"/>
              <a:sym typeface="Oswa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8"/>
        <p:cNvGrpSpPr/>
        <p:nvPr/>
      </p:nvGrpSpPr>
      <p:grpSpPr>
        <a:xfrm>
          <a:off x="0" y="0"/>
          <a:ext cx="0" cy="0"/>
          <a:chOff x="0" y="0"/>
          <a:chExt cx="0" cy="0"/>
        </a:xfrm>
      </p:grpSpPr>
      <p:sp>
        <p:nvSpPr>
          <p:cNvPr id="459" name="Google Shape;459;p45"/>
          <p:cNvSpPr txBox="1"/>
          <p:nvPr/>
        </p:nvSpPr>
        <p:spPr>
          <a:xfrm>
            <a:off x="5679440" y="1036320"/>
            <a:ext cx="2825750" cy="323913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300" b="0" i="0" u="none" strike="noStrike" cap="none">
                <a:solidFill>
                  <a:srgbClr val="000000"/>
                </a:solidFill>
                <a:latin typeface="Arial"/>
                <a:ea typeface="Arial"/>
                <a:cs typeface="Arial"/>
                <a:sym typeface="Arial"/>
              </a:rPr>
              <a:t>As formas geométricas que compõem o Tangram dão ao professor muitas probabilidades de estudos na área de Matemática. </a:t>
            </a: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300" b="0" i="0" u="none" strike="noStrike" cap="none">
                <a:solidFill>
                  <a:srgbClr val="000000"/>
                </a:solidFill>
                <a:latin typeface="Arial"/>
                <a:ea typeface="Arial"/>
                <a:cs typeface="Arial"/>
                <a:sym typeface="Arial"/>
              </a:rPr>
              <a:t>O aluno que utiliza o Tangram tem a chance de perceber formas geométricas, de representá-las, de construí-las, de nomear objetivos e criar formas a partir delas. </a:t>
            </a: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300" b="0" i="0" u="none" strike="noStrike" cap="none">
                <a:solidFill>
                  <a:srgbClr val="000000"/>
                </a:solidFill>
                <a:latin typeface="Arial"/>
                <a:ea typeface="Arial"/>
                <a:cs typeface="Arial"/>
                <a:sym typeface="Arial"/>
              </a:rPr>
              <a:t>O aluno ao utilizar o tangram, desenvolve sua capacidade de visualização, de percepção espacial, de análise e criatividade.</a:t>
            </a:r>
            <a:endParaRPr sz="1300" b="0" i="0" u="none" strike="noStrike" cap="none">
              <a:solidFill>
                <a:srgbClr val="000000"/>
              </a:solidFill>
              <a:latin typeface="Arial"/>
              <a:ea typeface="Arial"/>
              <a:cs typeface="Arial"/>
              <a:sym typeface="Arial"/>
            </a:endParaRPr>
          </a:p>
        </p:txBody>
      </p:sp>
      <p:pic>
        <p:nvPicPr>
          <p:cNvPr id="460" name="Google Shape;460;p45" descr="Por que usar tangram na educação infantil? Veja os benefícios!"/>
          <p:cNvPicPr preferRelativeResize="0"/>
          <p:nvPr/>
        </p:nvPicPr>
        <p:blipFill rotWithShape="1">
          <a:blip r:embed="rId4">
            <a:alphaModFix/>
          </a:blip>
          <a:srcRect/>
          <a:stretch/>
        </p:blipFill>
        <p:spPr>
          <a:xfrm rot="5400000">
            <a:off x="2642870" y="1548130"/>
            <a:ext cx="3434080" cy="2411095"/>
          </a:xfrm>
          <a:prstGeom prst="rect">
            <a:avLst/>
          </a:prstGeom>
          <a:noFill/>
          <a:ln>
            <a:noFill/>
          </a:ln>
        </p:spPr>
      </p:pic>
      <p:sp>
        <p:nvSpPr>
          <p:cNvPr id="461" name="Google Shape;461;p45"/>
          <p:cNvSpPr txBox="1"/>
          <p:nvPr/>
        </p:nvSpPr>
        <p:spPr>
          <a:xfrm>
            <a:off x="140335" y="1036320"/>
            <a:ext cx="2825750" cy="323913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1300" b="0" i="0" u="sng" strike="noStrike" cap="none">
                <a:solidFill>
                  <a:srgbClr val="000000"/>
                </a:solidFill>
                <a:latin typeface="Arial"/>
                <a:ea typeface="Arial"/>
                <a:cs typeface="Arial"/>
                <a:sym typeface="Arial"/>
              </a:rPr>
              <a:t>O Tangram é útil para:</a:t>
            </a:r>
            <a:r>
              <a:rPr lang="pt-BR" sz="1300" b="0"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3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200"/>
              <a:buFont typeface="Arial"/>
              <a:buChar char="•"/>
            </a:pPr>
            <a:r>
              <a:rPr lang="pt-BR" sz="1200" b="0" i="0" u="none" strike="noStrike" cap="none">
                <a:solidFill>
                  <a:srgbClr val="000000"/>
                </a:solidFill>
                <a:latin typeface="Arial"/>
                <a:ea typeface="Arial"/>
                <a:cs typeface="Arial"/>
                <a:sym typeface="Arial"/>
              </a:rPr>
              <a:t>desenvolver o raciocínio lógico e geométrico (habilidades de visualização, </a:t>
            </a:r>
            <a:endParaRPr sz="12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200"/>
              <a:buFont typeface="Arial"/>
              <a:buChar char="•"/>
            </a:pPr>
            <a:r>
              <a:rPr lang="pt-BR" sz="1200" b="0" i="0" u="none" strike="noStrike" cap="none">
                <a:solidFill>
                  <a:srgbClr val="000000"/>
                </a:solidFill>
                <a:latin typeface="Arial"/>
                <a:ea typeface="Arial"/>
                <a:cs typeface="Arial"/>
                <a:sym typeface="Arial"/>
              </a:rPr>
              <a:t>percepção espacial e análise das figuras); </a:t>
            </a:r>
            <a:endParaRPr sz="12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200"/>
              <a:buFont typeface="Arial"/>
              <a:buChar char="•"/>
            </a:pPr>
            <a:r>
              <a:rPr lang="pt-BR" sz="1200" b="0" i="0" u="none" strike="noStrike" cap="none">
                <a:solidFill>
                  <a:srgbClr val="000000"/>
                </a:solidFill>
                <a:latin typeface="Arial"/>
                <a:ea typeface="Arial"/>
                <a:cs typeface="Arial"/>
                <a:sym typeface="Arial"/>
              </a:rPr>
              <a:t>praticar as relações espaciais e as estratégias de resolução de problemas. </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pt-BR" sz="1300" b="0" i="0" u="none" strike="noStrike" cap="none">
                <a:solidFill>
                  <a:srgbClr val="000000"/>
                </a:solidFill>
                <a:latin typeface="Arial"/>
                <a:ea typeface="Arial"/>
                <a:cs typeface="Arial"/>
                <a:sym typeface="Arial"/>
              </a:rPr>
              <a:t>É um antigo jogo chinês formando um quebra-cabeça que pode ser utilizado como recurso didático bastante eficaz. </a:t>
            </a:r>
            <a:endParaRPr sz="1300" b="0" i="0" u="none" strike="noStrike" cap="none">
              <a:solidFill>
                <a:srgbClr val="000000"/>
              </a:solidFill>
              <a:latin typeface="Arial"/>
              <a:ea typeface="Arial"/>
              <a:cs typeface="Arial"/>
              <a:sym typeface="Arial"/>
            </a:endParaRPr>
          </a:p>
        </p:txBody>
      </p:sp>
      <p:sp>
        <p:nvSpPr>
          <p:cNvPr id="462" name="Google Shape;462;p45"/>
          <p:cNvSpPr txBox="1"/>
          <p:nvPr/>
        </p:nvSpPr>
        <p:spPr>
          <a:xfrm>
            <a:off x="2357755" y="249555"/>
            <a:ext cx="5694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500" b="1" i="0" u="none" strike="noStrike" cap="none">
                <a:solidFill>
                  <a:srgbClr val="2F447D"/>
                </a:solidFill>
                <a:latin typeface="Oswald"/>
                <a:ea typeface="Oswald"/>
                <a:cs typeface="Oswald"/>
                <a:sym typeface="Oswald"/>
              </a:rPr>
              <a:t>Os benefícios do Tangram em sala de aula</a:t>
            </a:r>
            <a:endParaRPr sz="2500" b="1" i="0" u="none" strike="noStrike" cap="none">
              <a:solidFill>
                <a:srgbClr val="2F447D"/>
              </a:solidFill>
              <a:latin typeface="Oswald"/>
              <a:ea typeface="Oswald"/>
              <a:cs typeface="Oswald"/>
              <a:sym typeface="Oswa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6"/>
        <p:cNvGrpSpPr/>
        <p:nvPr/>
      </p:nvGrpSpPr>
      <p:grpSpPr>
        <a:xfrm>
          <a:off x="0" y="0"/>
          <a:ext cx="0" cy="0"/>
          <a:chOff x="0" y="0"/>
          <a:chExt cx="0" cy="0"/>
        </a:xfrm>
      </p:grpSpPr>
      <p:sp>
        <p:nvSpPr>
          <p:cNvPr id="467" name="Google Shape;467;p46"/>
          <p:cNvSpPr txBox="1"/>
          <p:nvPr/>
        </p:nvSpPr>
        <p:spPr>
          <a:xfrm>
            <a:off x="5714999" y="5048970"/>
            <a:ext cx="352697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Algumas formas geométricas.</a:t>
            </a:r>
            <a:endParaRPr sz="1400" b="0" i="0" u="none" strike="noStrike" cap="none">
              <a:solidFill>
                <a:srgbClr val="000000"/>
              </a:solidFill>
              <a:latin typeface="Arial"/>
              <a:ea typeface="Arial"/>
              <a:cs typeface="Arial"/>
              <a:sym typeface="Arial"/>
            </a:endParaRPr>
          </a:p>
        </p:txBody>
      </p:sp>
      <p:grpSp>
        <p:nvGrpSpPr>
          <p:cNvPr id="468" name="Google Shape;468;p46"/>
          <p:cNvGrpSpPr/>
          <p:nvPr/>
        </p:nvGrpSpPr>
        <p:grpSpPr>
          <a:xfrm>
            <a:off x="609100" y="1775460"/>
            <a:ext cx="7501844" cy="1592580"/>
            <a:chOff x="1151" y="303757"/>
            <a:chExt cx="9434304" cy="2994268"/>
          </a:xfrm>
        </p:grpSpPr>
        <p:sp>
          <p:nvSpPr>
            <p:cNvPr id="469" name="Google Shape;469;p46"/>
            <p:cNvSpPr/>
            <p:nvPr/>
          </p:nvSpPr>
          <p:spPr>
            <a:xfrm>
              <a:off x="1151" y="303757"/>
              <a:ext cx="4043273" cy="2567478"/>
            </a:xfrm>
            <a:prstGeom prst="roundRect">
              <a:avLst>
                <a:gd name="adj" fmla="val 10000"/>
              </a:avLst>
            </a:prstGeom>
            <a:solidFill>
              <a:srgbClr val="599BD5"/>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0" name="Google Shape;470;p46"/>
            <p:cNvSpPr/>
            <p:nvPr/>
          </p:nvSpPr>
          <p:spPr>
            <a:xfrm>
              <a:off x="450404" y="730547"/>
              <a:ext cx="4043273" cy="2567478"/>
            </a:xfrm>
            <a:prstGeom prst="roundRect">
              <a:avLst>
                <a:gd name="adj" fmla="val 10000"/>
              </a:avLst>
            </a:prstGeom>
            <a:solidFill>
              <a:srgbClr val="FFFFFF">
                <a:alpha val="88627"/>
              </a:srgb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1" name="Google Shape;471;p46"/>
            <p:cNvSpPr txBox="1"/>
            <p:nvPr/>
          </p:nvSpPr>
          <p:spPr>
            <a:xfrm>
              <a:off x="525603" y="805746"/>
              <a:ext cx="3892875" cy="2417080"/>
            </a:xfrm>
            <a:prstGeom prst="rect">
              <a:avLst/>
            </a:prstGeom>
            <a:noFill/>
            <a:ln>
              <a:noFill/>
            </a:ln>
          </p:spPr>
          <p:txBody>
            <a:bodyPr spcFirstLastPara="1" wrap="square" lIns="106675" tIns="106675" rIns="106675" bIns="106675" anchor="ctr" anchorCtr="0">
              <a:noAutofit/>
            </a:bodyPr>
            <a:lstStyle/>
            <a:p>
              <a:pPr marL="0" marR="0" lvl="0" indent="0" algn="just" rtl="0">
                <a:lnSpc>
                  <a:spcPct val="90000"/>
                </a:lnSpc>
                <a:spcBef>
                  <a:spcPts val="0"/>
                </a:spcBef>
                <a:spcAft>
                  <a:spcPts val="0"/>
                </a:spcAft>
                <a:buClr>
                  <a:srgbClr val="000000"/>
                </a:buClr>
                <a:buSzPts val="2800"/>
                <a:buFont typeface="Arial"/>
                <a:buNone/>
              </a:pPr>
              <a:r>
                <a:rPr lang="pt-BR" sz="1800" b="0" i="0" u="none" strike="noStrike" cap="none">
                  <a:solidFill>
                    <a:srgbClr val="000000"/>
                  </a:solidFill>
                  <a:latin typeface="Calibri"/>
                  <a:ea typeface="Calibri"/>
                  <a:cs typeface="Calibri"/>
                  <a:sym typeface="Calibri"/>
                </a:rPr>
                <a:t>Organizar os participantes em grupos com quatro integrantes.</a:t>
              </a:r>
              <a:endParaRPr sz="1800" b="0" i="0" u="none" strike="noStrike" cap="none">
                <a:solidFill>
                  <a:srgbClr val="000000"/>
                </a:solidFill>
                <a:latin typeface="Calibri"/>
                <a:ea typeface="Calibri"/>
                <a:cs typeface="Calibri"/>
                <a:sym typeface="Calibri"/>
              </a:endParaRPr>
            </a:p>
          </p:txBody>
        </p:sp>
        <p:sp>
          <p:nvSpPr>
            <p:cNvPr id="472" name="Google Shape;472;p46"/>
            <p:cNvSpPr/>
            <p:nvPr/>
          </p:nvSpPr>
          <p:spPr>
            <a:xfrm>
              <a:off x="4942930" y="303757"/>
              <a:ext cx="4043273" cy="2567478"/>
            </a:xfrm>
            <a:prstGeom prst="roundRect">
              <a:avLst>
                <a:gd name="adj" fmla="val 10000"/>
              </a:avLst>
            </a:prstGeom>
            <a:solidFill>
              <a:srgbClr val="599BD5"/>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3" name="Google Shape;473;p46"/>
            <p:cNvSpPr/>
            <p:nvPr/>
          </p:nvSpPr>
          <p:spPr>
            <a:xfrm>
              <a:off x="5392182" y="730547"/>
              <a:ext cx="4043273" cy="2567478"/>
            </a:xfrm>
            <a:prstGeom prst="roundRect">
              <a:avLst>
                <a:gd name="adj" fmla="val 10000"/>
              </a:avLst>
            </a:prstGeom>
            <a:solidFill>
              <a:srgbClr val="FFFFFF">
                <a:alpha val="88627"/>
              </a:srgbClr>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4" name="Google Shape;474;p46"/>
            <p:cNvSpPr txBox="1"/>
            <p:nvPr/>
          </p:nvSpPr>
          <p:spPr>
            <a:xfrm>
              <a:off x="5467381" y="805746"/>
              <a:ext cx="3892875" cy="2417080"/>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endParaRPr sz="2400" b="0" i="0" u="none" strike="noStrike" cap="none">
                <a:solidFill>
                  <a:srgbClr val="000000"/>
                </a:solidFill>
                <a:latin typeface="Calibri"/>
                <a:ea typeface="Calibri"/>
                <a:cs typeface="Calibri"/>
                <a:sym typeface="Calibri"/>
              </a:endParaRPr>
            </a:p>
          </p:txBody>
        </p:sp>
      </p:grpSp>
      <p:sp>
        <p:nvSpPr>
          <p:cNvPr id="475" name="Google Shape;475;p46"/>
          <p:cNvSpPr txBox="1"/>
          <p:nvPr/>
        </p:nvSpPr>
        <p:spPr>
          <a:xfrm>
            <a:off x="1359624" y="3953948"/>
            <a:ext cx="77114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800" b="1" i="0" u="none" strike="noStrike" cap="none">
                <a:solidFill>
                  <a:srgbClr val="000000"/>
                </a:solidFill>
                <a:latin typeface="Arial"/>
                <a:ea typeface="Arial"/>
                <a:cs typeface="Arial"/>
                <a:sym typeface="Arial"/>
              </a:rPr>
              <a:t>Tempo de análise e socialização dos trabalhos : 50 min.  </a:t>
            </a:r>
            <a:endParaRPr sz="1800" b="1" i="0" u="none" strike="noStrike" cap="none">
              <a:solidFill>
                <a:srgbClr val="000000"/>
              </a:solidFill>
              <a:latin typeface="Arial"/>
              <a:ea typeface="Arial"/>
              <a:cs typeface="Arial"/>
              <a:sym typeface="Arial"/>
            </a:endParaRPr>
          </a:p>
        </p:txBody>
      </p:sp>
      <p:pic>
        <p:nvPicPr>
          <p:cNvPr id="476" name="Google Shape;476;p46" descr="Desenhos de Relógios para Colorir"/>
          <p:cNvPicPr preferRelativeResize="0"/>
          <p:nvPr/>
        </p:nvPicPr>
        <p:blipFill rotWithShape="1">
          <a:blip r:embed="rId4">
            <a:alphaModFix/>
          </a:blip>
          <a:srcRect/>
          <a:stretch/>
        </p:blipFill>
        <p:spPr>
          <a:xfrm>
            <a:off x="608965" y="3623945"/>
            <a:ext cx="771525" cy="699135"/>
          </a:xfrm>
          <a:prstGeom prst="rect">
            <a:avLst/>
          </a:prstGeom>
          <a:noFill/>
          <a:ln>
            <a:noFill/>
          </a:ln>
        </p:spPr>
      </p:pic>
      <p:sp>
        <p:nvSpPr>
          <p:cNvPr id="477" name="Google Shape;477;p46"/>
          <p:cNvSpPr txBox="1"/>
          <p:nvPr/>
        </p:nvSpPr>
        <p:spPr>
          <a:xfrm>
            <a:off x="5055220" y="2363129"/>
            <a:ext cx="2995928" cy="64516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800" b="0" i="0" u="none" strike="noStrike" cap="none">
                <a:solidFill>
                  <a:srgbClr val="000000"/>
                </a:solidFill>
                <a:latin typeface="Arial"/>
                <a:ea typeface="Arial"/>
                <a:cs typeface="Arial"/>
                <a:sym typeface="Arial"/>
              </a:rPr>
              <a:t>Descobrindo as formas geométricas no TANGRAM</a:t>
            </a:r>
            <a:endParaRPr sz="1800" b="0" i="0" u="none" strike="noStrike" cap="none">
              <a:solidFill>
                <a:srgbClr val="000000"/>
              </a:solidFill>
              <a:latin typeface="Arial"/>
              <a:ea typeface="Arial"/>
              <a:cs typeface="Arial"/>
              <a:sym typeface="Arial"/>
            </a:endParaRPr>
          </a:p>
        </p:txBody>
      </p:sp>
      <p:sp>
        <p:nvSpPr>
          <p:cNvPr id="478" name="Google Shape;478;p46"/>
          <p:cNvSpPr txBox="1"/>
          <p:nvPr/>
        </p:nvSpPr>
        <p:spPr>
          <a:xfrm>
            <a:off x="604520" y="894080"/>
            <a:ext cx="1971040" cy="5219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1" i="0" u="none" strike="noStrike" cap="none">
                <a:solidFill>
                  <a:srgbClr val="2F447D"/>
                </a:solidFill>
                <a:latin typeface="Oswald"/>
                <a:ea typeface="Oswald"/>
                <a:cs typeface="Oswald"/>
                <a:sym typeface="Oswald"/>
              </a:rPr>
              <a:t>CONSIGNA 3</a:t>
            </a:r>
            <a:endParaRPr sz="2800" b="1" i="0" u="none" strike="noStrike" cap="none">
              <a:solidFill>
                <a:srgbClr val="2F447D"/>
              </a:solidFill>
              <a:latin typeface="Oswald"/>
              <a:ea typeface="Oswald"/>
              <a:cs typeface="Oswald"/>
              <a:sym typeface="Oswa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2"/>
        <p:cNvGrpSpPr/>
        <p:nvPr/>
      </p:nvGrpSpPr>
      <p:grpSpPr>
        <a:xfrm>
          <a:off x="0" y="0"/>
          <a:ext cx="0" cy="0"/>
          <a:chOff x="0" y="0"/>
          <a:chExt cx="0" cy="0"/>
        </a:xfrm>
      </p:grpSpPr>
      <p:sp>
        <p:nvSpPr>
          <p:cNvPr id="483" name="Google Shape;483;p47"/>
          <p:cNvSpPr txBox="1">
            <a:spLocks noGrp="1"/>
          </p:cNvSpPr>
          <p:nvPr>
            <p:ph type="body" idx="1"/>
          </p:nvPr>
        </p:nvSpPr>
        <p:spPr>
          <a:xfrm>
            <a:off x="5471795" y="1290955"/>
            <a:ext cx="3436620" cy="2324735"/>
          </a:xfrm>
          <a:prstGeom prst="rect">
            <a:avLst/>
          </a:prstGeom>
          <a:noFill/>
          <a:ln>
            <a:noFill/>
          </a:ln>
        </p:spPr>
        <p:txBody>
          <a:bodyPr spcFirstLastPara="1" wrap="square" lIns="91425" tIns="91425" rIns="91425" bIns="91425" anchor="t" anchorCtr="0">
            <a:noAutofit/>
          </a:bodyPr>
          <a:lstStyle/>
          <a:p>
            <a:pPr marL="114300" lvl="0" indent="0" algn="just" rtl="0">
              <a:lnSpc>
                <a:spcPct val="115000"/>
              </a:lnSpc>
              <a:spcBef>
                <a:spcPts val="0"/>
              </a:spcBef>
              <a:spcAft>
                <a:spcPts val="0"/>
              </a:spcAft>
              <a:buSzPts val="1800"/>
              <a:buNone/>
            </a:pPr>
            <a:r>
              <a:rPr lang="pt-BR">
                <a:solidFill>
                  <a:srgbClr val="173D73"/>
                </a:solidFill>
                <a:latin typeface="Arial"/>
                <a:ea typeface="Arial"/>
                <a:cs typeface="Arial"/>
                <a:sym typeface="Arial"/>
              </a:rPr>
              <a:t>As propostas pedagógicas consideram a igualdade formal entre os alunos ou buscam promover a equidade, respeitando as diferenças e necessidades individuais?</a:t>
            </a:r>
            <a:endParaRPr b="1">
              <a:solidFill>
                <a:srgbClr val="173D73"/>
              </a:solidFill>
              <a:latin typeface="Arial"/>
              <a:ea typeface="Arial"/>
              <a:cs typeface="Arial"/>
              <a:sym typeface="Arial"/>
            </a:endParaRPr>
          </a:p>
        </p:txBody>
      </p:sp>
      <p:pic>
        <p:nvPicPr>
          <p:cNvPr id="1026" name="Picture 2" descr="Ações afirmativas: a importância e a necessidade de adotá-las">
            <a:extLst>
              <a:ext uri="{FF2B5EF4-FFF2-40B4-BE49-F238E27FC236}">
                <a16:creationId xmlns:a16="http://schemas.microsoft.com/office/drawing/2014/main" xmlns="" id="{DA1CD99C-818D-5EB5-7A28-FC800B0FE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585" y="966440"/>
            <a:ext cx="5063390" cy="28472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8"/>
        <p:cNvGrpSpPr/>
        <p:nvPr/>
      </p:nvGrpSpPr>
      <p:grpSpPr>
        <a:xfrm>
          <a:off x="0" y="0"/>
          <a:ext cx="0" cy="0"/>
          <a:chOff x="0" y="0"/>
          <a:chExt cx="0" cy="0"/>
        </a:xfrm>
      </p:grpSpPr>
      <p:sp>
        <p:nvSpPr>
          <p:cNvPr id="489" name="Google Shape;489;p48"/>
          <p:cNvSpPr txBox="1"/>
          <p:nvPr/>
        </p:nvSpPr>
        <p:spPr>
          <a:xfrm>
            <a:off x="591185" y="1564640"/>
            <a:ext cx="7961630" cy="2028825"/>
          </a:xfrm>
          <a:prstGeom prst="rect">
            <a:avLst/>
          </a:prstGeom>
          <a:solidFill>
            <a:srgbClr val="8CB5F8"/>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Arial"/>
                <a:ea typeface="Arial"/>
                <a:cs typeface="Arial"/>
                <a:sym typeface="Arial"/>
              </a:rPr>
              <a:t>Um profissional reflexivo não se limita ao que aprendeu no período de formação inicial, nem ao que descobriu em seus primeiros anos de prática. Ele reexamina constantemente seus objetivos, seus procedimentos, suas evidências e seus saberes. Ele ingressa em um ciclo permanente de aperfeiçoamento, já que teoriza sua própria prática, seja consigo mesmo, seja com uma equipe pedagógica. </a:t>
            </a:r>
            <a:endParaRPr sz="1800" b="0"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Arial"/>
                <a:ea typeface="Arial"/>
                <a:cs typeface="Arial"/>
                <a:sym typeface="Arial"/>
              </a:rPr>
              <a:t>(Perrenoud, 2002, p. 44)</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3"/>
        <p:cNvGrpSpPr/>
        <p:nvPr/>
      </p:nvGrpSpPr>
      <p:grpSpPr>
        <a:xfrm>
          <a:off x="0" y="0"/>
          <a:ext cx="0" cy="0"/>
          <a:chOff x="0" y="0"/>
          <a:chExt cx="0" cy="0"/>
        </a:xfrm>
      </p:grpSpPr>
      <p:sp>
        <p:nvSpPr>
          <p:cNvPr id="497" name="Google Shape;497;p49"/>
          <p:cNvSpPr txBox="1"/>
          <p:nvPr/>
        </p:nvSpPr>
        <p:spPr>
          <a:xfrm>
            <a:off x="2581898" y="308600"/>
            <a:ext cx="57378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800" b="1" i="0" u="none" strike="noStrike" cap="none" dirty="0">
                <a:solidFill>
                  <a:srgbClr val="2F447D"/>
                </a:solidFill>
                <a:latin typeface="Oswald"/>
                <a:ea typeface="Oswald"/>
                <a:cs typeface="Oswald"/>
                <a:sym typeface="Oswald"/>
              </a:rPr>
              <a:t>AVALIAÇÃO DA OFICINA</a:t>
            </a:r>
            <a:endParaRPr sz="2800" b="1" i="0" u="none" strike="noStrike" cap="none" dirty="0">
              <a:solidFill>
                <a:srgbClr val="2F447D"/>
              </a:solidFill>
              <a:latin typeface="Oswald"/>
              <a:ea typeface="Oswald"/>
              <a:cs typeface="Oswald"/>
              <a:sym typeface="Oswald"/>
            </a:endParaRPr>
          </a:p>
        </p:txBody>
      </p:sp>
      <p:pic>
        <p:nvPicPr>
          <p:cNvPr id="3" name="Imagem 2" descr="Texto, Carta&#10;&#10;O conteúdo gerado por IA pode estar incorreto.">
            <a:extLst>
              <a:ext uri="{FF2B5EF4-FFF2-40B4-BE49-F238E27FC236}">
                <a16:creationId xmlns:a16="http://schemas.microsoft.com/office/drawing/2014/main" xmlns="" id="{F56E2A12-6D0A-5F91-FE39-C3072AE0A48A}"/>
              </a:ext>
            </a:extLst>
          </p:cNvPr>
          <p:cNvPicPr>
            <a:picLocks noChangeAspect="1"/>
          </p:cNvPicPr>
          <p:nvPr/>
        </p:nvPicPr>
        <p:blipFill>
          <a:blip r:embed="rId4"/>
          <a:stretch>
            <a:fillRect/>
          </a:stretch>
        </p:blipFill>
        <p:spPr>
          <a:xfrm>
            <a:off x="1578528" y="936679"/>
            <a:ext cx="5045296" cy="3579007"/>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6">
          <a:extLst>
            <a:ext uri="{FF2B5EF4-FFF2-40B4-BE49-F238E27FC236}">
              <a16:creationId xmlns:a16="http://schemas.microsoft.com/office/drawing/2014/main" xmlns="" id="{79B03F56-9D4C-9FC9-1CE4-FEFCC4EFCDCD}"/>
            </a:ext>
          </a:extLst>
        </p:cNvPr>
        <p:cNvGrpSpPr/>
        <p:nvPr/>
      </p:nvGrpSpPr>
      <p:grpSpPr>
        <a:xfrm>
          <a:off x="0" y="0"/>
          <a:ext cx="0" cy="0"/>
          <a:chOff x="0" y="0"/>
          <a:chExt cx="0" cy="0"/>
        </a:xfrm>
      </p:grpSpPr>
      <p:sp>
        <p:nvSpPr>
          <p:cNvPr id="507" name="Google Shape;507;p51">
            <a:extLst>
              <a:ext uri="{FF2B5EF4-FFF2-40B4-BE49-F238E27FC236}">
                <a16:creationId xmlns:a16="http://schemas.microsoft.com/office/drawing/2014/main" xmlns="" id="{215E45E1-D8B7-5860-871C-FF94652618EA}"/>
              </a:ext>
            </a:extLst>
          </p:cNvPr>
          <p:cNvSpPr txBox="1"/>
          <p:nvPr/>
        </p:nvSpPr>
        <p:spPr>
          <a:xfrm>
            <a:off x="2548255" y="716280"/>
            <a:ext cx="4047490" cy="5518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pt-BR" sz="3000" b="1" i="0" u="none" strike="noStrike" cap="none">
                <a:solidFill>
                  <a:srgbClr val="2F447D"/>
                </a:solidFill>
                <a:latin typeface="Calibri"/>
                <a:ea typeface="Calibri"/>
                <a:cs typeface="Calibri"/>
                <a:sym typeface="Calibri"/>
              </a:rPr>
              <a:t>Sugestões de Leitura</a:t>
            </a:r>
            <a:endParaRPr sz="3000" b="1" i="0" u="none" strike="noStrike" cap="none">
              <a:solidFill>
                <a:srgbClr val="2F447D"/>
              </a:solidFill>
              <a:latin typeface="Calibri"/>
              <a:ea typeface="Calibri"/>
              <a:cs typeface="Calibri"/>
              <a:sym typeface="Calibri"/>
            </a:endParaRPr>
          </a:p>
        </p:txBody>
      </p:sp>
      <p:pic>
        <p:nvPicPr>
          <p:cNvPr id="508" name="Google Shape;508;p51">
            <a:extLst>
              <a:ext uri="{FF2B5EF4-FFF2-40B4-BE49-F238E27FC236}">
                <a16:creationId xmlns:a16="http://schemas.microsoft.com/office/drawing/2014/main" xmlns="" id="{D4F8E9F8-9801-9001-0EDF-6C45C3FCD71B}"/>
              </a:ext>
            </a:extLst>
          </p:cNvPr>
          <p:cNvPicPr preferRelativeResize="0"/>
          <p:nvPr/>
        </p:nvPicPr>
        <p:blipFill rotWithShape="1">
          <a:blip r:embed="rId4">
            <a:alphaModFix/>
          </a:blip>
          <a:srcRect/>
          <a:stretch/>
        </p:blipFill>
        <p:spPr>
          <a:xfrm>
            <a:off x="1910715" y="1752600"/>
            <a:ext cx="1520825" cy="2129790"/>
          </a:xfrm>
          <a:prstGeom prst="rect">
            <a:avLst/>
          </a:prstGeom>
          <a:noFill/>
          <a:ln>
            <a:noFill/>
          </a:ln>
        </p:spPr>
      </p:pic>
      <p:pic>
        <p:nvPicPr>
          <p:cNvPr id="509" name="Google Shape;509;p51">
            <a:extLst>
              <a:ext uri="{FF2B5EF4-FFF2-40B4-BE49-F238E27FC236}">
                <a16:creationId xmlns:a16="http://schemas.microsoft.com/office/drawing/2014/main" xmlns="" id="{86D562E1-297D-93C7-580D-61472A2AC22E}"/>
              </a:ext>
            </a:extLst>
          </p:cNvPr>
          <p:cNvPicPr preferRelativeResize="0"/>
          <p:nvPr/>
        </p:nvPicPr>
        <p:blipFill rotWithShape="1">
          <a:blip r:embed="rId5">
            <a:alphaModFix/>
          </a:blip>
          <a:srcRect/>
          <a:stretch/>
        </p:blipFill>
        <p:spPr>
          <a:xfrm>
            <a:off x="139281" y="1746425"/>
            <a:ext cx="1520767" cy="2135833"/>
          </a:xfrm>
          <a:prstGeom prst="rect">
            <a:avLst/>
          </a:prstGeom>
          <a:noFill/>
          <a:ln>
            <a:noFill/>
          </a:ln>
        </p:spPr>
      </p:pic>
      <p:pic>
        <p:nvPicPr>
          <p:cNvPr id="510" name="Google Shape;510;p51" descr="Captura de Tela 2025-08-06 às 11.54.32">
            <a:extLst>
              <a:ext uri="{FF2B5EF4-FFF2-40B4-BE49-F238E27FC236}">
                <a16:creationId xmlns:a16="http://schemas.microsoft.com/office/drawing/2014/main" xmlns="" id="{4523F591-1A6F-0FF1-07D1-CC446BC67C78}"/>
              </a:ext>
            </a:extLst>
          </p:cNvPr>
          <p:cNvPicPr preferRelativeResize="0"/>
          <p:nvPr/>
        </p:nvPicPr>
        <p:blipFill rotWithShape="1">
          <a:blip r:embed="rId6">
            <a:alphaModFix/>
          </a:blip>
          <a:srcRect/>
          <a:stretch/>
        </p:blipFill>
        <p:spPr>
          <a:xfrm>
            <a:off x="5514340" y="1745615"/>
            <a:ext cx="1520825" cy="2136140"/>
          </a:xfrm>
          <a:prstGeom prst="rect">
            <a:avLst/>
          </a:prstGeom>
          <a:noFill/>
          <a:ln>
            <a:noFill/>
          </a:ln>
        </p:spPr>
      </p:pic>
      <p:pic>
        <p:nvPicPr>
          <p:cNvPr id="511" name="Google Shape;511;p51" descr="Captura de Tela 2025-08-06 às 12.01.25">
            <a:extLst>
              <a:ext uri="{FF2B5EF4-FFF2-40B4-BE49-F238E27FC236}">
                <a16:creationId xmlns:a16="http://schemas.microsoft.com/office/drawing/2014/main" xmlns="" id="{419E8065-C029-E2D5-FB58-6B56DD7FA4E0}"/>
              </a:ext>
            </a:extLst>
          </p:cNvPr>
          <p:cNvPicPr preferRelativeResize="0"/>
          <p:nvPr/>
        </p:nvPicPr>
        <p:blipFill rotWithShape="1">
          <a:blip r:embed="rId7">
            <a:alphaModFix/>
          </a:blip>
          <a:srcRect/>
          <a:stretch/>
        </p:blipFill>
        <p:spPr>
          <a:xfrm>
            <a:off x="7357745" y="1745615"/>
            <a:ext cx="1521460" cy="2136775"/>
          </a:xfrm>
          <a:prstGeom prst="rect">
            <a:avLst/>
          </a:prstGeom>
          <a:noFill/>
          <a:ln>
            <a:noFill/>
          </a:ln>
        </p:spPr>
      </p:pic>
      <p:pic>
        <p:nvPicPr>
          <p:cNvPr id="512" name="Google Shape;512;p51" descr="Captura de Tela 2025-08-06 às 14.53.44">
            <a:extLst>
              <a:ext uri="{FF2B5EF4-FFF2-40B4-BE49-F238E27FC236}">
                <a16:creationId xmlns:a16="http://schemas.microsoft.com/office/drawing/2014/main" xmlns="" id="{20E70DD6-EA20-7C07-9290-D78C846189F4}"/>
              </a:ext>
            </a:extLst>
          </p:cNvPr>
          <p:cNvPicPr preferRelativeResize="0"/>
          <p:nvPr/>
        </p:nvPicPr>
        <p:blipFill rotWithShape="1">
          <a:blip r:embed="rId8">
            <a:alphaModFix/>
          </a:blip>
          <a:srcRect/>
          <a:stretch/>
        </p:blipFill>
        <p:spPr>
          <a:xfrm>
            <a:off x="3719195" y="1746250"/>
            <a:ext cx="1508125" cy="2136775"/>
          </a:xfrm>
          <a:prstGeom prst="rect">
            <a:avLst/>
          </a:prstGeom>
          <a:noFill/>
          <a:ln>
            <a:noFill/>
          </a:ln>
        </p:spPr>
      </p:pic>
    </p:spTree>
    <p:extLst>
      <p:ext uri="{BB962C8B-B14F-4D97-AF65-F5344CB8AC3E}">
        <p14:creationId xmlns:p14="http://schemas.microsoft.com/office/powerpoint/2010/main" val="22385980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6"/>
        <p:cNvGrpSpPr/>
        <p:nvPr/>
      </p:nvGrpSpPr>
      <p:grpSpPr>
        <a:xfrm>
          <a:off x="0" y="0"/>
          <a:ext cx="0" cy="0"/>
          <a:chOff x="0" y="0"/>
          <a:chExt cx="0" cy="0"/>
        </a:xfrm>
      </p:grpSpPr>
      <p:sp>
        <p:nvSpPr>
          <p:cNvPr id="517" name="Google Shape;517;p52"/>
          <p:cNvSpPr txBox="1"/>
          <p:nvPr/>
        </p:nvSpPr>
        <p:spPr>
          <a:xfrm>
            <a:off x="3290570" y="556260"/>
            <a:ext cx="2378710" cy="5518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pt-BR" sz="3000" b="1" i="0" u="none" strike="noStrike" cap="none">
                <a:solidFill>
                  <a:srgbClr val="2F447D"/>
                </a:solidFill>
                <a:latin typeface="Calibri"/>
                <a:ea typeface="Calibri"/>
                <a:cs typeface="Calibri"/>
                <a:sym typeface="Calibri"/>
              </a:rPr>
              <a:t>Referências</a:t>
            </a:r>
            <a:endParaRPr sz="3000" b="1" i="0" u="none" strike="noStrike" cap="none">
              <a:solidFill>
                <a:srgbClr val="2F447D"/>
              </a:solidFill>
              <a:latin typeface="Calibri"/>
              <a:ea typeface="Calibri"/>
              <a:cs typeface="Calibri"/>
              <a:sym typeface="Calibri"/>
            </a:endParaRPr>
          </a:p>
        </p:txBody>
      </p:sp>
      <p:sp>
        <p:nvSpPr>
          <p:cNvPr id="518" name="Google Shape;518;p52"/>
          <p:cNvSpPr txBox="1">
            <a:spLocks noGrp="1"/>
          </p:cNvSpPr>
          <p:nvPr>
            <p:ph type="body" idx="1"/>
          </p:nvPr>
        </p:nvSpPr>
        <p:spPr>
          <a:xfrm>
            <a:off x="344170" y="2710180"/>
            <a:ext cx="8273415" cy="894080"/>
          </a:xfrm>
          <a:prstGeom prst="rect">
            <a:avLst/>
          </a:prstGeom>
          <a:noFill/>
          <a:ln>
            <a:noFill/>
          </a:ln>
        </p:spPr>
        <p:txBody>
          <a:bodyPr spcFirstLastPara="1" wrap="square" lIns="91425" tIns="45700" rIns="91425" bIns="45700" anchor="t" anchorCtr="0">
            <a:normAutofit/>
          </a:bodyPr>
          <a:lstStyle/>
          <a:p>
            <a:pPr marL="0" lvl="0" indent="0" algn="just" rtl="0">
              <a:lnSpc>
                <a:spcPct val="115000"/>
              </a:lnSpc>
              <a:spcBef>
                <a:spcPts val="0"/>
              </a:spcBef>
              <a:spcAft>
                <a:spcPts val="0"/>
              </a:spcAft>
              <a:buSzPts val="2016"/>
              <a:buNone/>
            </a:pPr>
            <a:r>
              <a:rPr lang="pt-BR" sz="1400">
                <a:solidFill>
                  <a:schemeClr val="dk1"/>
                </a:solidFill>
              </a:rPr>
              <a:t>PERRENOUD, Philippe. Da reflexão na essência da ação a uma prática reflexiva. In: PERRENOUD</a:t>
            </a:r>
            <a:r>
              <a:rPr lang="pt-BR" sz="1400" i="0">
                <a:solidFill>
                  <a:schemeClr val="dk1"/>
                </a:solidFill>
              </a:rPr>
              <a:t>, Philippe. </a:t>
            </a:r>
            <a:r>
              <a:rPr lang="pt-BR" sz="1400" b="1" i="0">
                <a:solidFill>
                  <a:schemeClr val="dk1"/>
                </a:solidFill>
              </a:rPr>
              <a:t>A prática reflexiva do professor: </a:t>
            </a:r>
            <a:r>
              <a:rPr lang="pt-BR" sz="1400" i="0">
                <a:solidFill>
                  <a:schemeClr val="dk1"/>
                </a:solidFill>
              </a:rPr>
              <a:t>profissionalização e razão pedagógicas. Porto Alegre: Artmed Editora, 2002. p. 29 – 45.</a:t>
            </a:r>
            <a:endParaRPr sz="1400">
              <a:solidFill>
                <a:schemeClr val="dk1"/>
              </a:solidFill>
            </a:endParaRPr>
          </a:p>
          <a:p>
            <a:pPr marL="0" lvl="0" indent="0" algn="just" rtl="0">
              <a:lnSpc>
                <a:spcPct val="90000"/>
              </a:lnSpc>
              <a:spcBef>
                <a:spcPts val="1000"/>
              </a:spcBef>
              <a:spcAft>
                <a:spcPts val="0"/>
              </a:spcAft>
              <a:buSzPts val="1372"/>
              <a:buNone/>
            </a:pPr>
            <a:endParaRPr sz="1400"/>
          </a:p>
          <a:p>
            <a:pPr marL="0" lvl="0" indent="0" algn="just" rtl="0">
              <a:lnSpc>
                <a:spcPct val="90000"/>
              </a:lnSpc>
              <a:spcBef>
                <a:spcPts val="1000"/>
              </a:spcBef>
              <a:spcAft>
                <a:spcPts val="0"/>
              </a:spcAft>
              <a:buSzPts val="1372"/>
              <a:buNone/>
            </a:pPr>
            <a:endParaRPr sz="1400"/>
          </a:p>
          <a:p>
            <a:pPr marL="0" lvl="0" indent="0" algn="l" rtl="0">
              <a:lnSpc>
                <a:spcPct val="90000"/>
              </a:lnSpc>
              <a:spcBef>
                <a:spcPts val="1000"/>
              </a:spcBef>
              <a:spcAft>
                <a:spcPts val="0"/>
              </a:spcAft>
              <a:buSzPts val="1260"/>
              <a:buNone/>
            </a:pPr>
            <a:endParaRPr sz="1400"/>
          </a:p>
        </p:txBody>
      </p:sp>
      <p:sp>
        <p:nvSpPr>
          <p:cNvPr id="519" name="Google Shape;519;p52"/>
          <p:cNvSpPr txBox="1"/>
          <p:nvPr/>
        </p:nvSpPr>
        <p:spPr>
          <a:xfrm>
            <a:off x="342900" y="3604260"/>
            <a:ext cx="8274685" cy="73723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0" i="0" u="none" strike="noStrike" cap="none">
                <a:solidFill>
                  <a:srgbClr val="231F20"/>
                </a:solidFill>
                <a:latin typeface="Arial"/>
                <a:ea typeface="Arial"/>
                <a:cs typeface="Arial"/>
                <a:sym typeface="Arial"/>
              </a:rPr>
              <a:t>Van de Walle, John A. Matemática no ensino fundamental [recurso eletrônico]: formação de professores em sala de aula / John A. Van de Walle; tradução Paulo Henrique Colonese. – 6. ed. – Dados eletrônicos. – Porto Alegre : Artmed, 2009.</a:t>
            </a:r>
            <a:endParaRPr sz="1400" b="0" i="0" u="none" strike="noStrike" cap="none">
              <a:solidFill>
                <a:srgbClr val="231F20"/>
              </a:solidFill>
              <a:latin typeface="Arial"/>
              <a:ea typeface="Arial"/>
              <a:cs typeface="Arial"/>
              <a:sym typeface="Arial"/>
            </a:endParaRPr>
          </a:p>
        </p:txBody>
      </p:sp>
      <p:sp>
        <p:nvSpPr>
          <p:cNvPr id="520" name="Google Shape;520;p52"/>
          <p:cNvSpPr txBox="1"/>
          <p:nvPr/>
        </p:nvSpPr>
        <p:spPr>
          <a:xfrm>
            <a:off x="354965" y="2049780"/>
            <a:ext cx="8272780" cy="52197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MARANHÃO. Secretaria Estadual de Educação. Documento Curricular do Território Maranhense: para a Educação Infantil e o Ensino Fundamental. Rio de Janeiro: FGV Editora, 2019. </a:t>
            </a:r>
            <a:endParaRPr sz="1400" b="0" i="0" u="none" strike="noStrike" cap="none">
              <a:solidFill>
                <a:srgbClr val="000000"/>
              </a:solidFill>
              <a:latin typeface="Arial"/>
              <a:ea typeface="Arial"/>
              <a:cs typeface="Arial"/>
              <a:sym typeface="Arial"/>
            </a:endParaRPr>
          </a:p>
        </p:txBody>
      </p:sp>
      <p:sp>
        <p:nvSpPr>
          <p:cNvPr id="521" name="Google Shape;521;p52"/>
          <p:cNvSpPr txBox="1"/>
          <p:nvPr/>
        </p:nvSpPr>
        <p:spPr>
          <a:xfrm>
            <a:off x="357505" y="1210310"/>
            <a:ext cx="8270240" cy="73723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pt-BR" sz="1400" b="0" i="0" u="none" strike="noStrike" cap="none">
                <a:solidFill>
                  <a:srgbClr val="000000"/>
                </a:solidFill>
                <a:latin typeface="Arial"/>
                <a:ea typeface="Arial"/>
                <a:cs typeface="Arial"/>
                <a:sym typeface="Arial"/>
              </a:rPr>
              <a:t>História da matemática: e-book - como surgiram alguns conceitos matemáticos?/ Valdirene da Rosa Rocho; Carla Margarete Ferreira dos Santos; Margarete Faria Medeiros; Carla Sofia Dias Brasil; Taís Pereira da Silva (orgs.). -- Sombrio: Instituto federal Catarinense, 2018.</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4111</Words>
  <Application>Microsoft Office PowerPoint</Application>
  <PresentationFormat>Apresentação na tela (16:9)</PresentationFormat>
  <Paragraphs>347</Paragraphs>
  <Slides>62</Slides>
  <Notes>62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62</vt:i4>
      </vt:variant>
    </vt:vector>
  </HeadingPairs>
  <TitlesOfParts>
    <vt:vector size="71" baseType="lpstr">
      <vt:lpstr>Arial</vt:lpstr>
      <vt:lpstr>Arial MT</vt:lpstr>
      <vt:lpstr>Times</vt:lpstr>
      <vt:lpstr>Calibri</vt:lpstr>
      <vt:lpstr>Bebas Neue</vt:lpstr>
      <vt:lpstr>times new roman</vt:lpstr>
      <vt:lpstr>Oswald</vt:lpstr>
      <vt:lpstr>Lexend Medium</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Marcivaldo Pimentel</dc:creator>
  <cp:lastModifiedBy>adaol</cp:lastModifiedBy>
  <cp:revision>3</cp:revision>
  <dcterms:created xsi:type="dcterms:W3CDTF">2025-08-11T23:12:37Z</dcterms:created>
  <dcterms:modified xsi:type="dcterms:W3CDTF">2026-02-14T12:07:22Z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79BA8588D0DDF925D4A09468883EB8C5_43</vt:lpwstr>
  </property>
  <property fmtid="{D5CDD505-2E9C-101B-9397-08002B2CF9AE}" pid="3" name="KSOProductBuildVer">
    <vt:lpwstr>1033-6.15.0.8733</vt:lpwstr>
  </property>
</Properties>
</file>